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oppins"/>
      <p:regular r:id="rId17"/>
      <p:bold r:id="rId18"/>
      <p:italic r:id="rId19"/>
      <p:boldItalic r:id="rId20"/>
    </p:embeddedFont>
    <p:embeddedFont>
      <p:font typeface="Poppins Medium"/>
      <p:regular r:id="rId21"/>
      <p:bold r:id="rId22"/>
      <p:italic r:id="rId23"/>
      <p:boldItalic r:id="rId24"/>
    </p:embeddedFont>
    <p:embeddedFont>
      <p:font typeface="Barriecito"/>
      <p:regular r:id="rId25"/>
    </p:embeddedFont>
    <p:embeddedFont>
      <p:font typeface="Poppins SemiBold"/>
      <p:regular r:id="rId26"/>
      <p:bold r:id="rId27"/>
      <p:italic r:id="rId28"/>
      <p:boldItalic r:id="rId29"/>
    </p:embeddedFont>
    <p:embeddedFont>
      <p:font typeface="Poppins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Italic.fntdata"/><Relationship Id="rId22" Type="http://schemas.openxmlformats.org/officeDocument/2006/relationships/font" Target="fonts/PoppinsMedium-bold.fntdata"/><Relationship Id="rId21" Type="http://schemas.openxmlformats.org/officeDocument/2006/relationships/font" Target="fonts/PoppinsMedium-regular.fntdata"/><Relationship Id="rId24" Type="http://schemas.openxmlformats.org/officeDocument/2006/relationships/font" Target="fonts/PoppinsMedium-boldItalic.fntdata"/><Relationship Id="rId23" Type="http://schemas.openxmlformats.org/officeDocument/2006/relationships/font" Target="fonts/Poppi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regular.fntdata"/><Relationship Id="rId25" Type="http://schemas.openxmlformats.org/officeDocument/2006/relationships/font" Target="fonts/Barriecito-regular.fntdata"/><Relationship Id="rId28" Type="http://schemas.openxmlformats.org/officeDocument/2006/relationships/font" Target="fonts/PoppinsSemiBold-italic.fntdata"/><Relationship Id="rId27" Type="http://schemas.openxmlformats.org/officeDocument/2006/relationships/font" Target="fonts/Poppi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ExtraBold-boldItalic.fntdata"/><Relationship Id="rId30" Type="http://schemas.openxmlformats.org/officeDocument/2006/relationships/font" Target="fonts/PoppinsExtra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regular.fntdata"/><Relationship Id="rId16" Type="http://schemas.openxmlformats.org/officeDocument/2006/relationships/slide" Target="slides/slide11.xml"/><Relationship Id="rId19" Type="http://schemas.openxmlformats.org/officeDocument/2006/relationships/font" Target="fonts/Poppins-italic.fntdata"/><Relationship Id="rId1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2c0ab14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2c0ab14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2c0ab14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2c0ab14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Canción de Soda Stéreo de fondo.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47491c1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47491c1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f76ee1f5f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f76ee1f5f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971347a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971347a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76ee1f5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76ee1f5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Tiempo estimado 15 minutos. Agregamos música para que los aliente a pensarse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47491c13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247491c13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Corazón delator, cuento policial o también denominado cuento psicológico.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a2427da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a2427da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247491c13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247491c13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247491c13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247491c13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vphAMKzMCJc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hyperlink" Target="http://www.youtube.com/watch?v=vphAMKzMCJc" TargetMode="External"/><Relationship Id="rId8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tX1nCmFUaVM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https://padlet.com/malisabanis/acerca-de-nosotros-o8r3ewbi4dx50oz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hyperlink" Target="https://ciudadseva.com/texto/el-corazon-delator/" TargetMode="External"/><Relationship Id="rId7" Type="http://schemas.openxmlformats.org/officeDocument/2006/relationships/hyperlink" Target="https://www.vicensvives.com.mx/pdfs/Muestra-Relato-de-un-Naufrago.pdf" TargetMode="External"/><Relationship Id="rId8" Type="http://schemas.openxmlformats.org/officeDocument/2006/relationships/hyperlink" Target="https://lecturia.org/cuentos-y-relatos/mariana-enriquez-pablito-clavo-un-clavito-una-evocacion-del-petiso-orejudo/3853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3C5Vp37qJLfjblcnLy-sMq9gIJlwnMjV/edit#heading=h.gjdgxs" TargetMode="External"/><Relationship Id="rId4" Type="http://schemas.openxmlformats.org/officeDocument/2006/relationships/hyperlink" Target="https://www.google.com/search?q=coraz%C3%B3n+delator+poe&amp;rlz=1C1UEAD_esAR998AR998&amp;oq=coraz%C3%B3n+delator+poe&amp;aqs=chrome..69i57j0i433i512j46i131i433i512i650j0i433i512l2j0i512j0i433i512j46i433i512j0i512j46i131i340i433i512.9470j0j4&amp;sourceid=chrome&amp;ie=UTF-8#fpstate=ive&amp;vld=cid:ca7663f9,vid:wdpFYjAH7rc,st:0" TargetMode="External"/><Relationship Id="rId9" Type="http://schemas.openxmlformats.org/officeDocument/2006/relationships/image" Target="../media/image4.png"/><Relationship Id="rId5" Type="http://schemas.openxmlformats.org/officeDocument/2006/relationships/hyperlink" Target="http://www.youtube.com/watch?v=wdpFYjAH7rc" TargetMode="External"/><Relationship Id="rId6" Type="http://schemas.openxmlformats.org/officeDocument/2006/relationships/image" Target="../media/image5.jpg"/><Relationship Id="rId7" Type="http://schemas.openxmlformats.org/officeDocument/2006/relationships/image" Target="../media/image2.png"/><Relationship Id="rId8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adlet.com/malisabanis/ver-pensar-maravillarse-dlvk1fchk9y5f1k6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s.educaplay.com/recursos-educativos/20185377-juego_de_desenredo_poe_y_el_corazon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flipH="1">
            <a:off x="6587400" y="6675"/>
            <a:ext cx="2556600" cy="415200"/>
          </a:xfrm>
          <a:prstGeom prst="homePlate">
            <a:avLst>
              <a:gd fmla="val 50000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42124" l="0" r="0" t="42465"/>
          <a:stretch/>
        </p:blipFill>
        <p:spPr>
          <a:xfrm>
            <a:off x="1319274" y="1584575"/>
            <a:ext cx="6505452" cy="100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3063624" y="4214157"/>
            <a:ext cx="3016753" cy="599698"/>
            <a:chOff x="2555775" y="4281200"/>
            <a:chExt cx="2788900" cy="532449"/>
          </a:xfrm>
        </p:grpSpPr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86550" y="4318362"/>
              <a:ext cx="458125" cy="45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37229" l="0" r="0" t="38110"/>
            <a:stretch/>
          </p:blipFill>
          <p:spPr>
            <a:xfrm>
              <a:off x="2555775" y="4281200"/>
              <a:ext cx="2159201" cy="532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1919550" y="2760900"/>
            <a:ext cx="5304900" cy="415200"/>
          </a:xfrm>
          <a:prstGeom prst="roundRect">
            <a:avLst>
              <a:gd fmla="val 16667" name="adj"/>
            </a:avLst>
          </a:prstGeom>
          <a:solidFill>
            <a:srgbClr val="F460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919550" y="2683500"/>
            <a:ext cx="53049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Conversaciones literarias y no </a:t>
            </a:r>
            <a:r>
              <a:rPr lang="es" sz="20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literarias</a:t>
            </a:r>
            <a:endParaRPr sz="20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810550" y="2775"/>
            <a:ext cx="2271900" cy="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PRIMER ENCUENTRO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745675" y="1152475"/>
            <a:ext cx="7753800" cy="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Intertextualidades: Corazón Delator en un capítulo de</a:t>
            </a:r>
            <a:r>
              <a:rPr b="1" lang="es">
                <a:solidFill>
                  <a:srgbClr val="06D6A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>
              <a:solidFill>
                <a:srgbClr val="06D6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6D6A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Los Simpsons</a:t>
            </a:r>
            <a:endParaRPr b="1">
              <a:solidFill>
                <a:srgbClr val="06D6A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62" name="Google Shape;162;p22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63" name="Google Shape;16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2"/>
            <p:cNvPicPr preferRelativeResize="0"/>
            <p:nvPr/>
          </p:nvPicPr>
          <p:blipFill rotWithShape="1">
            <a:blip r:embed="rId5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2"/>
            <p:cNvPicPr preferRelativeResize="0"/>
            <p:nvPr/>
          </p:nvPicPr>
          <p:blipFill rotWithShape="1">
            <a:blip r:embed="rId6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22"/>
          <p:cNvSpPr/>
          <p:nvPr/>
        </p:nvSpPr>
        <p:spPr>
          <a:xfrm>
            <a:off x="2626200" y="2044700"/>
            <a:ext cx="3891600" cy="2266500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2" title="Corazón Delator de Edgar Allan Poe - Versión de los Simpson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05975" y="2128312"/>
            <a:ext cx="3732050" cy="20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>
            <p:ph type="title"/>
          </p:nvPr>
        </p:nvSpPr>
        <p:spPr>
          <a:xfrm>
            <a:off x="641550" y="646400"/>
            <a:ext cx="63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5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Una versión de Los Simpsons</a:t>
            </a:r>
            <a:endParaRPr b="1" sz="265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D6A0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 rot="10800000">
            <a:off x="4629763" y="-25"/>
            <a:ext cx="3810000" cy="403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74" name="Google Shape;174;p23"/>
          <p:cNvSpPr txBox="1"/>
          <p:nvPr>
            <p:ph type="ctrTitle"/>
          </p:nvPr>
        </p:nvSpPr>
        <p:spPr>
          <a:xfrm>
            <a:off x="4870813" y="1774750"/>
            <a:ext cx="33279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06D6A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¡</a:t>
            </a:r>
            <a:r>
              <a:rPr lang="es" sz="5000">
                <a:solidFill>
                  <a:srgbClr val="06D6A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Gracias! </a:t>
            </a:r>
            <a:endParaRPr sz="5000">
              <a:solidFill>
                <a:srgbClr val="06D6A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175" name="Google Shape;175;p23"/>
          <p:cNvSpPr txBox="1"/>
          <p:nvPr>
            <p:ph idx="1" type="subTitle"/>
          </p:nvPr>
        </p:nvSpPr>
        <p:spPr>
          <a:xfrm>
            <a:off x="4945663" y="2567350"/>
            <a:ext cx="3178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¡N</a:t>
            </a:r>
            <a:r>
              <a:rPr lang="es" sz="1900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os encontramos la próxima semana!</a:t>
            </a:r>
            <a:endParaRPr sz="1900"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descr="Soda Stereo - &quot;Corazón Delator&quot; (Official Audio) (Doble Vida)&#10;Escuchá el álbum ACÁ ▶ http://smarturl.it/DobleVida &#10;Lo mejor de Soda: http://smarturl.it/SodaStereo&#10;&#10;Mirá &quot;De Música Ligera (El Último Concierto)&quot; ▶ https://youtu.be/OX-us7PEfkc&#10;Mirá &quot;Signos (Gira Me Verás Volver)&quot; ▶ https://youtu.be/vNKUDiA2YQE&#10;Mirá &quot;Prófugos (Gira Me Verás Volver)&quot; ▶ https://youtu.be/eguctGjUNLI&#10;Mirá &quot;Persiana Americana (Gira Me Verás Volver)&quot; ▶ https://youtu.be/iURexk-09uE&#10;Mirá &quot;Cuando Pase El Temblor (El Último Concierto)&quot; ▶ https://youtu.be/ixjMZeQE4mo&#10;&#10;Más SODA STEREO:&#10;Spotify: https://smarturl.it/SodaStereoSpotify&#10;YouTube Music: https://smarturl.it/SodaStereoYM&#10;Deezer: https://smarturl.it/SodaStereoDeezer&#10;Apple Music: https://smarturl.it/SodaStereoAppleMusic&#10;Amazon Music: https://smarturl.it/SodaStereoAmazonM&#10;&#10;Soda Stereo en Redes Sociales:&#10;Web: http://www.sodastereo.com/&#10;Facebook: https://www.facebook.com/sodastereo&#10;Twitter: https://twitter.com/sodastereo&#10;&#10;Letra de &quot;Corazón delator&quot;:&#10;&#10;Un señuelo&#10;Hay algo oculto en cada sensación&#10;Ella parece sospechar&#10;Parece descubrir&#10;En mi debilidad&#10;Los vestigios de una hoguera.&#10;Oh mi corazón se vuelve delator&#10;Traicionándome.&#10;&#10;Por descuido&#10;Fui víctima de todo alguna vez&#10;Ella lo puede percibir&#10;Ya nada puede impedir&#10;En mi fragilidad&#10;Es el curso de las cosas.&#10;Oh mi corazón se vuelve delator&#10;Se abren mis esposas.&#10;&#10;Un suave látigo&#10;Una premonición&#10;Evocan llagas en las manos&#10;Un dulce palpito&#10;La clave íntima&#10;Se van cayendo de mis labios.&#10;&#10;Un señuelo&#10;Hay algo oculto en cada sensación&#10;Ella parece sospechar&#10;Parece descubrir&#10;En mí &#10;Que aquel amor&#10;Es como un océano de fuego&#10;Oh mi corazón se vuelve delator&#10;La fiebre volverá&#10;De nuevo.&#10;&#10;Un suave látigo&#10;Una premonición&#10;Evocan llagas en las manos&#10;Un dulce palpito&#10;La clave íntima&#10;Se van cayendo de mis labios&#10;Como un mantra&#10;De mis labios&#10;De mis labios.&#10;&#10;&quot;Doble Vida&quot; está compuesto por:&#10;Pic Nic en el 4°B // En la Ciudad de la Furia // Lo que Sangra (La Cúpula) // En el Borde // Languis // Día Común - Doble Vida // Corazón delator // El ritmo de tus ojos // Terapia de Amor intensiva&#10;&#10;#SodaStereo&#10;#CorazónDelator&#10;#DobleVida&#10;&#10;Music video by Soda Stereo performing Corazón Delator. © 1988 Sony Music Entertainment Argentina S.A." id="176" name="Google Shape;176;p23" title="Soda Stereo - Corazón Delator (Audi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900" y="1833054"/>
            <a:ext cx="3493750" cy="15044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3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78" name="Google Shape;17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/>
            <p:cNvPicPr preferRelativeResize="0"/>
            <p:nvPr/>
          </p:nvPicPr>
          <p:blipFill rotWithShape="1">
            <a:blip r:embed="rId6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3"/>
            <p:cNvPicPr preferRelativeResize="0"/>
            <p:nvPr/>
          </p:nvPicPr>
          <p:blipFill rotWithShape="1">
            <a:blip r:embed="rId7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3"/>
          <p:cNvSpPr/>
          <p:nvPr/>
        </p:nvSpPr>
        <p:spPr>
          <a:xfrm>
            <a:off x="600525" y="1759850"/>
            <a:ext cx="3610500" cy="1650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title"/>
          </p:nvPr>
        </p:nvSpPr>
        <p:spPr>
          <a:xfrm>
            <a:off x="641550" y="646400"/>
            <a:ext cx="170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Objetivos 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641550" y="1354350"/>
            <a:ext cx="7854900" cy="24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Despertar interés y atención, a partir de una rutina de pensamiento para </a:t>
            </a: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romper</a:t>
            </a: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con la monotonía, otorgar la palabra y promover las conversaciones literarias y no literarias. 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Descubrir a partir de la lectura y reflexión de los distintos textos que esa cosa que llamamos “yo” es un relato de afirmaciones e historias que repetimos día a día a otras personas y a nosotros mismos.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9" name="Google Shape;69;p14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70" name="Google Shape;7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641550" y="646400"/>
            <a:ext cx="423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Hoja de Ruta del Taller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641550" y="1114800"/>
            <a:ext cx="78549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Presentación del taller y organización.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Presentación personal - actividad en el padlet.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Ronda de lectura de un fragmento del cuento.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Conversaciones literarias y no literarias.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Rutina de Pensamiento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Lectura completa del cuento, a través de este video.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Círculo de punto de vista.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Juego desenredo de palabras.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Corazón Delator en un capítulo de Los Simpsons y en una canción de Soda Stéreo.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81" name="Google Shape;81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5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5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037600" y="1279350"/>
            <a:ext cx="5068800" cy="25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“No basta un polo eléctrico para provocar  una chispa: se necesitan dos. La palabra aislada actúa solo cuando encuentra una segunda que la provoca, la obliga a salir de los caminos gastados del hábito, a descubrirse nuevas capacidades de significados…”.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434343"/>
                </a:solidFill>
                <a:latin typeface="Barriecito"/>
                <a:ea typeface="Barriecito"/>
                <a:cs typeface="Barriecito"/>
                <a:sym typeface="Barriecito"/>
              </a:rPr>
              <a:t>                                                                                     </a:t>
            </a:r>
            <a:r>
              <a:rPr lang="es">
                <a:solidFill>
                  <a:srgbClr val="434343"/>
                </a:solidFill>
                <a:latin typeface="Barriecito"/>
                <a:ea typeface="Barriecito"/>
                <a:cs typeface="Barriecito"/>
                <a:sym typeface="Barriecito"/>
              </a:rPr>
              <a:t>     </a:t>
            </a:r>
            <a:r>
              <a:rPr lang="es">
                <a:solidFill>
                  <a:srgbClr val="43434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Gino Rodari</a:t>
            </a:r>
            <a:endParaRPr>
              <a:solidFill>
                <a:srgbClr val="43434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91" name="Google Shape;91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6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6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grpSp>
        <p:nvGrpSpPr>
          <p:cNvPr id="99" name="Google Shape;99;p17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00" name="Google Shape;10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7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7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3" name="Google Shape;103;p17"/>
          <p:cNvSpPr txBox="1"/>
          <p:nvPr>
            <p:ph type="title"/>
          </p:nvPr>
        </p:nvSpPr>
        <p:spPr>
          <a:xfrm>
            <a:off x="2851650" y="1678425"/>
            <a:ext cx="344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Presentación personal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1652100" y="2272650"/>
            <a:ext cx="5839800" cy="572700"/>
          </a:xfrm>
          <a:prstGeom prst="roundRect">
            <a:avLst>
              <a:gd fmla="val 16667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1652100" y="2327325"/>
            <a:ext cx="58398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1900">
                <a:solidFill>
                  <a:srgbClr val="434343"/>
                </a:solidFill>
                <a:uFill>
                  <a:noFill/>
                </a:uFill>
                <a:latin typeface="Poppins Medium"/>
                <a:ea typeface="Poppins Medium"/>
                <a:cs typeface="Poppins Medium"/>
                <a:sym typeface="Poppins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Contar lo que nos hace singulares a nosotros</a:t>
            </a:r>
            <a:r>
              <a:rPr lang="es" sz="19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 sz="19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19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1" name="Google Shape;111;p18"/>
          <p:cNvSpPr/>
          <p:nvPr/>
        </p:nvSpPr>
        <p:spPr>
          <a:xfrm>
            <a:off x="2385900" y="1864525"/>
            <a:ext cx="2420100" cy="349800"/>
          </a:xfrm>
          <a:prstGeom prst="roundRect">
            <a:avLst>
              <a:gd fmla="val 16667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" name="Google Shape;112;p18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13" name="Google Shape;113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8"/>
            <p:cNvPicPr preferRelativeResize="0"/>
            <p:nvPr/>
          </p:nvPicPr>
          <p:blipFill rotWithShape="1">
            <a:blip r:embed="rId4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8"/>
            <p:cNvPicPr preferRelativeResize="0"/>
            <p:nvPr/>
          </p:nvPicPr>
          <p:blipFill rotWithShape="1">
            <a:blip r:embed="rId5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8"/>
          <p:cNvSpPr txBox="1"/>
          <p:nvPr>
            <p:ph type="title"/>
          </p:nvPr>
        </p:nvSpPr>
        <p:spPr>
          <a:xfrm>
            <a:off x="1973550" y="870750"/>
            <a:ext cx="5196900" cy="8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Elegimos una historia para armar nuestro recorrido lector</a:t>
            </a:r>
            <a:endParaRPr b="1" sz="22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2385900" y="2397925"/>
            <a:ext cx="1729800" cy="349800"/>
          </a:xfrm>
          <a:prstGeom prst="roundRect">
            <a:avLst>
              <a:gd fmla="val 16667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2385900" y="2931325"/>
            <a:ext cx="3532500" cy="349800"/>
          </a:xfrm>
          <a:prstGeom prst="roundRect">
            <a:avLst>
              <a:gd fmla="val 16667" name="adj"/>
            </a:avLst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2385900" y="1759650"/>
            <a:ext cx="4372200" cy="16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434343"/>
                </a:solidFill>
                <a:uFill>
                  <a:noFill/>
                </a:uFill>
                <a:latin typeface="Poppins Medium"/>
                <a:ea typeface="Poppins Medium"/>
                <a:cs typeface="Poppins Medium"/>
                <a:sym typeface="Poppins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Corazón delator</a:t>
            </a:r>
            <a:endParaRPr sz="2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2200">
                <a:solidFill>
                  <a:srgbClr val="434343"/>
                </a:solidFill>
                <a:uFill>
                  <a:noFill/>
                </a:uFill>
                <a:latin typeface="Poppins Medium"/>
                <a:ea typeface="Poppins Medium"/>
                <a:cs typeface="Poppins Medium"/>
                <a:sym typeface="Poppins Medium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El naufrago</a:t>
            </a:r>
            <a:r>
              <a:rPr lang="es" sz="2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                                 </a:t>
            </a:r>
            <a:endParaRPr sz="2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200">
                <a:solidFill>
                  <a:srgbClr val="434343"/>
                </a:solidFill>
                <a:uFill>
                  <a:noFill/>
                </a:uFill>
                <a:latin typeface="Poppins Medium"/>
                <a:ea typeface="Poppins Medium"/>
                <a:cs typeface="Poppins Medium"/>
                <a:sym typeface="Poppins Medium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Pablito Clavó un Clavito</a:t>
            </a:r>
            <a:endParaRPr sz="2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5" name="Google Shape;125;p19"/>
          <p:cNvSpPr/>
          <p:nvPr/>
        </p:nvSpPr>
        <p:spPr>
          <a:xfrm>
            <a:off x="2922522" y="2530963"/>
            <a:ext cx="3107100" cy="1780200"/>
          </a:xfrm>
          <a:prstGeom prst="rect">
            <a:avLst/>
          </a:prstGeom>
          <a:solidFill>
            <a:srgbClr val="06D6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660200" y="1142900"/>
            <a:ext cx="7839300" cy="1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 Medium"/>
              <a:buAutoNum type="arabicPeriod"/>
            </a:pP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Presentamos el cuento y su autor.</a:t>
            </a:r>
            <a:endParaRPr sz="7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 Medium"/>
              <a:buAutoNum type="arabicPeriod"/>
            </a:pP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Compartimos un </a:t>
            </a:r>
            <a:r>
              <a:rPr lang="es" sz="7200" u="sng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fragmento del cuento </a:t>
            </a: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de forma colectiva. </a:t>
            </a:r>
            <a:endParaRPr sz="7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 Medium"/>
              <a:buAutoNum type="arabicPeriod"/>
            </a:pP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Conversamos sobre lo leído.</a:t>
            </a:r>
            <a:endParaRPr sz="7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oppins Medium"/>
              <a:buAutoNum type="arabicPeriod"/>
            </a:pP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Continuamos con la lectura completa del cuento, a través de este </a:t>
            </a:r>
            <a:r>
              <a:rPr lang="es" sz="7200" u="sng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r>
              <a:rPr lang="es" sz="72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.</a:t>
            </a:r>
            <a:endParaRPr sz="72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pic>
        <p:nvPicPr>
          <p:cNvPr descr="✍️Es un cuento del escritor estadounidense Edgar Allan Poe clasificado en la narrativa gótica,  🧟‍♂️ publicado por primera vez en el periódico literario The Pioneer en enero de 1843.  😃&#10;&#10;Aquí te contamos con una breve animación sobre parte de la historia. Si quieres ver y disfrutar del episodio completo de &quot;Mi hermana y sus libros” Entra a este enlace: https://bit.ly/34BpnQb&#10;&#10;Suscríbete al canal de IPe en YouTube: http://bit.ly/2mjRb3M&#10;Síguenos en Facebook: https://www.facebook.com/canalipe/&#10;Síguenos en Instagram: https://www.instagram.com/canalipe/&#10;Visita nuestro sitio web: http://www.canalipe.tv/" id="127" name="Google Shape;127;p19" title="“Corazón delator” de Edgar Allan Poe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7028" y="2571750"/>
            <a:ext cx="3018088" cy="16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>
            <p:ph type="title"/>
          </p:nvPr>
        </p:nvSpPr>
        <p:spPr>
          <a:xfrm>
            <a:off x="641550" y="646400"/>
            <a:ext cx="566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Nos introducimos en el tema</a:t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9" name="Google Shape;129;p19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30" name="Google Shape;130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9"/>
            <p:cNvPicPr preferRelativeResize="0"/>
            <p:nvPr/>
          </p:nvPicPr>
          <p:blipFill rotWithShape="1">
            <a:blip r:embed="rId8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9"/>
            <p:cNvPicPr preferRelativeResize="0"/>
            <p:nvPr/>
          </p:nvPicPr>
          <p:blipFill rotWithShape="1">
            <a:blip r:embed="rId9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036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641550" y="1114800"/>
            <a:ext cx="7854900" cy="29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Presentación del taller y organización.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Presentación personal - actividad en el padlet.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Ronda de lectura de un fragmento del cuento.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Conversaciones literarias y no literarias.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Rutina de Pensamiento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Lectura completa del cuento, a través de este video.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Círculo de punto de vista.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Juego desenredo de palabras.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Poppins"/>
              <a:buChar char="●"/>
            </a:pPr>
            <a:r>
              <a:rPr lang="es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Corazón Delator en un capítulo de Los Simpsons y en una canción de Soda Stéreo.</a:t>
            </a:r>
            <a:endParaRPr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8" name="Google Shape;138;p20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745775" y="1193725"/>
            <a:ext cx="7674600" cy="29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6D6A0"/>
                </a:solidFill>
                <a:latin typeface="Poppins"/>
                <a:ea typeface="Poppins"/>
                <a:cs typeface="Poppins"/>
                <a:sym typeface="Poppins"/>
              </a:rPr>
              <a:t>1- ¿Qué sintieron? ¿Los ha conmovido? ¿les disgustó por qué?</a:t>
            </a:r>
            <a:endParaRPr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Hacemos la siguiente </a:t>
            </a:r>
            <a:r>
              <a:rPr b="1" lang="es" sz="1600">
                <a:solidFill>
                  <a:srgbClr val="06D6A0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Círculo de punto de vista</a:t>
            </a:r>
            <a:endParaRPr b="1" sz="1600">
              <a:solidFill>
                <a:srgbClr val="06D6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Conviértete en protagonista de la obra, es decir, asume la posición del personaje que representa tu punto de vista. ¿Qué hubieras hecho si fueras tal personaje/actor?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¿Qué pensarías si fueras (tópico) el punto de vista que cada uno haya escogido.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Digo desde el punto de vista de (personaje/actor elegido)</a:t>
            </a:r>
            <a:endParaRPr sz="1600">
              <a:solidFill>
                <a:srgbClr val="43434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Poppins Medium"/>
              <a:buChar char="●"/>
            </a:pPr>
            <a:r>
              <a:rPr lang="es" sz="1600">
                <a:solidFill>
                  <a:srgbClr val="43434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Me pregunto, desde este punto de vista de (personaje/ actor elegido)  haz la pregunta desde tu punto de vista.</a:t>
            </a:r>
            <a:endParaRPr sz="1600"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41" name="Google Shape;141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0"/>
            <p:cNvPicPr preferRelativeResize="0"/>
            <p:nvPr/>
          </p:nvPicPr>
          <p:blipFill rotWithShape="1">
            <a:blip r:embed="rId5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0"/>
            <p:cNvPicPr preferRelativeResize="0"/>
            <p:nvPr/>
          </p:nvPicPr>
          <p:blipFill rotWithShape="1">
            <a:blip r:embed="rId6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4" name="Google Shape;144;p20"/>
          <p:cNvSpPr txBox="1"/>
          <p:nvPr>
            <p:ph type="title"/>
          </p:nvPr>
        </p:nvSpPr>
        <p:spPr>
          <a:xfrm>
            <a:off x="641550" y="646400"/>
            <a:ext cx="6379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5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Conversación literaria y no literaria</a:t>
            </a:r>
            <a:endParaRPr b="1" sz="265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D6A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/>
          <p:nvPr/>
        </p:nvSpPr>
        <p:spPr>
          <a:xfrm rot="10800000">
            <a:off x="0" y="-75"/>
            <a:ext cx="9144000" cy="44688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1965600" y="2285400"/>
            <a:ext cx="521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s" sz="2500">
                <a:solidFill>
                  <a:srgbClr val="F4603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Juego desenredo de palabras</a:t>
            </a:r>
            <a:endParaRPr b="1" sz="2500">
              <a:solidFill>
                <a:srgbClr val="F4603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1" name="Google Shape;151;p21"/>
          <p:cNvGrpSpPr/>
          <p:nvPr/>
        </p:nvGrpSpPr>
        <p:grpSpPr>
          <a:xfrm>
            <a:off x="644631" y="4593112"/>
            <a:ext cx="7854738" cy="405775"/>
            <a:chOff x="644625" y="4615787"/>
            <a:chExt cx="7854738" cy="405775"/>
          </a:xfrm>
        </p:grpSpPr>
        <p:pic>
          <p:nvPicPr>
            <p:cNvPr id="152" name="Google Shape;15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880950" y="4637450"/>
              <a:ext cx="362450" cy="36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1"/>
            <p:cNvPicPr preferRelativeResize="0"/>
            <p:nvPr/>
          </p:nvPicPr>
          <p:blipFill rotWithShape="1">
            <a:blip r:embed="rId5">
              <a:alphaModFix/>
            </a:blip>
            <a:srcRect b="40539" l="0" r="0" t="39957"/>
            <a:stretch/>
          </p:blipFill>
          <p:spPr>
            <a:xfrm>
              <a:off x="644625" y="4615787"/>
              <a:ext cx="2080599" cy="40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1"/>
            <p:cNvPicPr preferRelativeResize="0"/>
            <p:nvPr/>
          </p:nvPicPr>
          <p:blipFill rotWithShape="1">
            <a:blip r:embed="rId6">
              <a:alphaModFix/>
            </a:blip>
            <a:srcRect b="41673" l="0" r="0" t="41979"/>
            <a:stretch/>
          </p:blipFill>
          <p:spPr>
            <a:xfrm>
              <a:off x="6110975" y="4623450"/>
              <a:ext cx="2388388" cy="390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1"/>
          <p:cNvSpPr txBox="1"/>
          <p:nvPr>
            <p:ph type="title"/>
          </p:nvPr>
        </p:nvSpPr>
        <p:spPr>
          <a:xfrm>
            <a:off x="2344350" y="1752000"/>
            <a:ext cx="445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Actividad de repaso</a:t>
            </a:r>
            <a:endParaRPr b="1" sz="30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