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Poppins"/>
      <p:regular r:id="rId20"/>
      <p:bold r:id="rId21"/>
      <p:italic r:id="rId22"/>
      <p:boldItalic r:id="rId23"/>
    </p:embeddedFont>
    <p:embeddedFont>
      <p:font typeface="Poppins Medium"/>
      <p:regular r:id="rId24"/>
      <p:bold r:id="rId25"/>
      <p:italic r:id="rId26"/>
      <p:boldItalic r:id="rId27"/>
    </p:embeddedFont>
    <p:embeddedFont>
      <p:font typeface="Montserrat Alternates"/>
      <p:regular r:id="rId28"/>
      <p:bold r:id="rId29"/>
      <p:italic r:id="rId30"/>
      <p:boldItalic r:id="rId31"/>
    </p:embeddedFont>
    <p:embeddedFont>
      <p:font typeface="Poppins SemiBold"/>
      <p:regular r:id="rId32"/>
      <p:bold r:id="rId33"/>
      <p:italic r:id="rId34"/>
      <p:boldItalic r:id="rId35"/>
    </p:embeddedFont>
    <p:embeddedFont>
      <p:font typeface="Poppins ExtraBold"/>
      <p:bold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oppins-regular.fntdata"/><Relationship Id="rId22" Type="http://schemas.openxmlformats.org/officeDocument/2006/relationships/font" Target="fonts/Poppins-italic.fntdata"/><Relationship Id="rId21" Type="http://schemas.openxmlformats.org/officeDocument/2006/relationships/font" Target="fonts/Poppins-bold.fntdata"/><Relationship Id="rId24" Type="http://schemas.openxmlformats.org/officeDocument/2006/relationships/font" Target="fonts/PoppinsMedium-regular.fntdata"/><Relationship Id="rId23" Type="http://schemas.openxmlformats.org/officeDocument/2006/relationships/font" Target="fonts/Poppins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oppinsMedium-italic.fntdata"/><Relationship Id="rId25" Type="http://schemas.openxmlformats.org/officeDocument/2006/relationships/font" Target="fonts/PoppinsMedium-bold.fntdata"/><Relationship Id="rId28" Type="http://schemas.openxmlformats.org/officeDocument/2006/relationships/font" Target="fonts/MontserratAlternates-regular.fntdata"/><Relationship Id="rId27" Type="http://schemas.openxmlformats.org/officeDocument/2006/relationships/font" Target="fonts/PoppinsMedium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Alternates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Alternates-boldItalic.fntdata"/><Relationship Id="rId30" Type="http://schemas.openxmlformats.org/officeDocument/2006/relationships/font" Target="fonts/MontserratAlternates-italic.fntdata"/><Relationship Id="rId11" Type="http://schemas.openxmlformats.org/officeDocument/2006/relationships/slide" Target="slides/slide6.xml"/><Relationship Id="rId33" Type="http://schemas.openxmlformats.org/officeDocument/2006/relationships/font" Target="fonts/PoppinsSemiBold-bold.fntdata"/><Relationship Id="rId10" Type="http://schemas.openxmlformats.org/officeDocument/2006/relationships/slide" Target="slides/slide5.xml"/><Relationship Id="rId32" Type="http://schemas.openxmlformats.org/officeDocument/2006/relationships/font" Target="fonts/PoppinsSemiBold-regular.fntdata"/><Relationship Id="rId13" Type="http://schemas.openxmlformats.org/officeDocument/2006/relationships/slide" Target="slides/slide8.xml"/><Relationship Id="rId35" Type="http://schemas.openxmlformats.org/officeDocument/2006/relationships/font" Target="fonts/PoppinsSemiBold-boldItalic.fntdata"/><Relationship Id="rId12" Type="http://schemas.openxmlformats.org/officeDocument/2006/relationships/slide" Target="slides/slide7.xml"/><Relationship Id="rId34" Type="http://schemas.openxmlformats.org/officeDocument/2006/relationships/font" Target="fonts/PoppinsSemiBold-italic.fntdata"/><Relationship Id="rId15" Type="http://schemas.openxmlformats.org/officeDocument/2006/relationships/slide" Target="slides/slide10.xml"/><Relationship Id="rId37" Type="http://schemas.openxmlformats.org/officeDocument/2006/relationships/font" Target="fonts/PoppinsExtraBold-boldItalic.fntdata"/><Relationship Id="rId14" Type="http://schemas.openxmlformats.org/officeDocument/2006/relationships/slide" Target="slides/slide9.xml"/><Relationship Id="rId36" Type="http://schemas.openxmlformats.org/officeDocument/2006/relationships/font" Target="fonts/PoppinsExtraBold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0b166b1eb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0b166b1eb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d495e4a3b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d495e4a3b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d2c08074c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d2c08074c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0c0ace4db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0c0ace4db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0b166b1eb2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0b166b1eb2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10b3b9b65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10b3b9b65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d5e10cb0c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d5e10cb0c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b166b1eb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0b166b1eb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d9ad51937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d9ad51937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0b166b1eb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0b166b1eb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d517876a3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d517876a3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0c0ace4db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0c0ace4db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d517876a3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d517876a3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595959"/>
                </a:solidFill>
              </a:rPr>
              <a:t>Pueden empezar con el mismo verso, imitar el estilo, pero cambiar el tema, pensar formas de </a:t>
            </a:r>
            <a:r>
              <a:rPr lang="es">
                <a:solidFill>
                  <a:srgbClr val="595959"/>
                </a:solidFill>
              </a:rPr>
              <a:t>contestarle al autor/a, entre otras.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595959"/>
                </a:solidFill>
              </a:rPr>
              <a:t>SUNO es una herramienta de Inteligencia Artificial que permite crear contenidos digitales, combinando voces e instrumentos.</a:t>
            </a:r>
            <a:endParaRPr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image" Target="../media/image1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es.tiching.com/creador-de-caligramas/recurso-educativo/788403?type=3&amp;value=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app.genially.com/editor/60d3c05c81844e0d151d5f03" TargetMode="External"/><Relationship Id="rId4" Type="http://schemas.openxmlformats.org/officeDocument/2006/relationships/hyperlink" Target="https://suno.com/song/3b95d961-1e15-466b-a195-09f05b3f807c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gi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22.png"/><Relationship Id="rId7" Type="http://schemas.openxmlformats.org/officeDocument/2006/relationships/hyperlink" Target="https://www.canva.com/design/DAGZFgZDRs8/zNDjYjFXd36ApIAqORCkXQ/edit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11" Type="http://schemas.openxmlformats.org/officeDocument/2006/relationships/image" Target="../media/image1.png"/><Relationship Id="rId10" Type="http://schemas.openxmlformats.org/officeDocument/2006/relationships/image" Target="../media/image5.png"/><Relationship Id="rId9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image" Target="../media/image15.png"/><Relationship Id="rId8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hyperlink" Target="https://suno.com/song/3b95d961-1e15-466b-a195-09f05b3f807c" TargetMode="External"/><Relationship Id="rId7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3063624" y="4214157"/>
            <a:ext cx="3016753" cy="599698"/>
            <a:chOff x="2555775" y="4281200"/>
            <a:chExt cx="2788900" cy="532449"/>
          </a:xfrm>
        </p:grpSpPr>
        <p:pic>
          <p:nvPicPr>
            <p:cNvPr id="55" name="Google Shape;55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86550" y="4318362"/>
              <a:ext cx="458125" cy="45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13"/>
            <p:cNvPicPr preferRelativeResize="0"/>
            <p:nvPr/>
          </p:nvPicPr>
          <p:blipFill rotWithShape="1">
            <a:blip r:embed="rId4">
              <a:alphaModFix/>
            </a:blip>
            <a:srcRect b="37229" l="0" r="0" t="38110"/>
            <a:stretch/>
          </p:blipFill>
          <p:spPr>
            <a:xfrm>
              <a:off x="2555775" y="4281200"/>
              <a:ext cx="2159201" cy="5324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" name="Google Shape;57;p13"/>
          <p:cNvSpPr/>
          <p:nvPr/>
        </p:nvSpPr>
        <p:spPr>
          <a:xfrm>
            <a:off x="1919550" y="2751450"/>
            <a:ext cx="5304900" cy="738000"/>
          </a:xfrm>
          <a:prstGeom prst="roundRect">
            <a:avLst>
              <a:gd fmla="val 16667" name="adj"/>
            </a:avLst>
          </a:prstGeom>
          <a:solidFill>
            <a:srgbClr val="5773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1919550" y="2701950"/>
            <a:ext cx="5304900" cy="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“Pensar las palabras y sus sonidos”</a:t>
            </a:r>
            <a:endParaRPr sz="200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Poesía - Canción - Caligrama</a:t>
            </a:r>
            <a:endParaRPr sz="200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9" name="Google Shape;59;p13"/>
          <p:cNvSpPr/>
          <p:nvPr/>
        </p:nvSpPr>
        <p:spPr>
          <a:xfrm flipH="1">
            <a:off x="6587400" y="6675"/>
            <a:ext cx="2556600" cy="415200"/>
          </a:xfrm>
          <a:prstGeom prst="homePlate">
            <a:avLst>
              <a:gd fmla="val 50000" name="adj"/>
            </a:avLst>
          </a:prstGeom>
          <a:solidFill>
            <a:srgbClr val="C5283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 txBox="1"/>
          <p:nvPr/>
        </p:nvSpPr>
        <p:spPr>
          <a:xfrm>
            <a:off x="6663600" y="2775"/>
            <a:ext cx="24951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SEGUNDO</a:t>
            </a:r>
            <a:r>
              <a:rPr lang="es" sz="1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ENCUENTRO</a:t>
            </a:r>
            <a:endParaRPr sz="1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 rotWithShape="1">
          <a:blip r:embed="rId5">
            <a:alphaModFix/>
          </a:blip>
          <a:srcRect b="42295" l="0" r="0" t="42295"/>
          <a:stretch/>
        </p:blipFill>
        <p:spPr>
          <a:xfrm>
            <a:off x="1319274" y="1584575"/>
            <a:ext cx="6505452" cy="100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283D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/>
          <p:nvPr/>
        </p:nvSpPr>
        <p:spPr>
          <a:xfrm rot="10800000">
            <a:off x="0" y="0"/>
            <a:ext cx="9144000" cy="44688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2"/>
          <p:cNvSpPr txBox="1"/>
          <p:nvPr>
            <p:ph type="ctrTitle"/>
          </p:nvPr>
        </p:nvSpPr>
        <p:spPr>
          <a:xfrm>
            <a:off x="1347300" y="443900"/>
            <a:ext cx="6449400" cy="84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24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Música </a:t>
            </a:r>
            <a:r>
              <a:rPr b="1" lang="es" sz="24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generativa</a:t>
            </a:r>
            <a:r>
              <a:rPr b="1" lang="es" sz="24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endParaRPr b="1" sz="24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1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¿Se animan a convertir su canción en caligrama?</a:t>
            </a:r>
            <a:endParaRPr sz="1800">
              <a:solidFill>
                <a:srgbClr val="43434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8" name="Google Shape;168;p22"/>
          <p:cNvSpPr txBox="1"/>
          <p:nvPr>
            <p:ph idx="1" type="subTitle"/>
          </p:nvPr>
        </p:nvSpPr>
        <p:spPr>
          <a:xfrm>
            <a:off x="3445812" y="3718575"/>
            <a:ext cx="2337300" cy="39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" sz="2000">
                <a:solidFill>
                  <a:srgbClr val="57739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Oliverio Girondo</a:t>
            </a:r>
            <a:endParaRPr sz="2000">
              <a:solidFill>
                <a:srgbClr val="577399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69" name="Google Shape;16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2336" y="1384400"/>
            <a:ext cx="2784252" cy="237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625" y="1384400"/>
            <a:ext cx="2410090" cy="237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4911" y="1384400"/>
            <a:ext cx="2325160" cy="237470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2"/>
          <p:cNvSpPr txBox="1"/>
          <p:nvPr/>
        </p:nvSpPr>
        <p:spPr>
          <a:xfrm>
            <a:off x="1046420" y="3718575"/>
            <a:ext cx="1606500" cy="3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57739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Apollinaire</a:t>
            </a:r>
            <a:endParaRPr sz="2000">
              <a:solidFill>
                <a:srgbClr val="577399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pSp>
        <p:nvGrpSpPr>
          <p:cNvPr id="173" name="Google Shape;173;p22"/>
          <p:cNvGrpSpPr/>
          <p:nvPr/>
        </p:nvGrpSpPr>
        <p:grpSpPr>
          <a:xfrm>
            <a:off x="644631" y="4593112"/>
            <a:ext cx="7854738" cy="405775"/>
            <a:chOff x="644625" y="4615787"/>
            <a:chExt cx="7854738" cy="405775"/>
          </a:xfrm>
        </p:grpSpPr>
        <p:pic>
          <p:nvPicPr>
            <p:cNvPr id="174" name="Google Shape;174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880950" y="4637450"/>
              <a:ext cx="362450" cy="36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22"/>
            <p:cNvPicPr preferRelativeResize="0"/>
            <p:nvPr/>
          </p:nvPicPr>
          <p:blipFill rotWithShape="1">
            <a:blip r:embed="rId7">
              <a:alphaModFix/>
            </a:blip>
            <a:srcRect b="40539" l="0" r="0" t="39957"/>
            <a:stretch/>
          </p:blipFill>
          <p:spPr>
            <a:xfrm>
              <a:off x="644625" y="4615787"/>
              <a:ext cx="2080599" cy="40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2"/>
            <p:cNvPicPr preferRelativeResize="0"/>
            <p:nvPr/>
          </p:nvPicPr>
          <p:blipFill rotWithShape="1">
            <a:blip r:embed="rId8">
              <a:alphaModFix/>
            </a:blip>
            <a:srcRect b="41673" l="0" r="0" t="41979"/>
            <a:stretch/>
          </p:blipFill>
          <p:spPr>
            <a:xfrm>
              <a:off x="6110975" y="4623450"/>
              <a:ext cx="2388388" cy="3904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7" name="Google Shape;177;p22"/>
          <p:cNvSpPr txBox="1"/>
          <p:nvPr>
            <p:ph idx="1" type="subTitle"/>
          </p:nvPr>
        </p:nvSpPr>
        <p:spPr>
          <a:xfrm>
            <a:off x="6238841" y="3718575"/>
            <a:ext cx="2337300" cy="39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" sz="2000">
                <a:solidFill>
                  <a:srgbClr val="57739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Graciela </a:t>
            </a:r>
            <a:r>
              <a:rPr lang="es" sz="2000">
                <a:solidFill>
                  <a:srgbClr val="57739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Repún</a:t>
            </a:r>
            <a:endParaRPr sz="2000">
              <a:solidFill>
                <a:srgbClr val="577399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77399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/>
          <p:nvPr/>
        </p:nvSpPr>
        <p:spPr>
          <a:xfrm rot="10800000">
            <a:off x="0" y="0"/>
            <a:ext cx="9144000" cy="44688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625" y="725800"/>
            <a:ext cx="7854751" cy="3539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 txBox="1"/>
          <p:nvPr>
            <p:ph type="title"/>
          </p:nvPr>
        </p:nvSpPr>
        <p:spPr>
          <a:xfrm>
            <a:off x="644625" y="303202"/>
            <a:ext cx="2515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000">
                <a:solidFill>
                  <a:srgbClr val="43434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Poesía Caligrama</a:t>
            </a:r>
            <a:endParaRPr sz="2000">
              <a:solidFill>
                <a:srgbClr val="43434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pSp>
        <p:nvGrpSpPr>
          <p:cNvPr id="185" name="Google Shape;185;p23"/>
          <p:cNvGrpSpPr/>
          <p:nvPr/>
        </p:nvGrpSpPr>
        <p:grpSpPr>
          <a:xfrm>
            <a:off x="644631" y="4593112"/>
            <a:ext cx="7854738" cy="405775"/>
            <a:chOff x="644625" y="4615787"/>
            <a:chExt cx="7854738" cy="405775"/>
          </a:xfrm>
        </p:grpSpPr>
        <p:pic>
          <p:nvPicPr>
            <p:cNvPr id="186" name="Google Shape;186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80950" y="4637450"/>
              <a:ext cx="362450" cy="36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23"/>
            <p:cNvPicPr preferRelativeResize="0"/>
            <p:nvPr/>
          </p:nvPicPr>
          <p:blipFill rotWithShape="1">
            <a:blip r:embed="rId5">
              <a:alphaModFix/>
            </a:blip>
            <a:srcRect b="40539" l="0" r="0" t="39957"/>
            <a:stretch/>
          </p:blipFill>
          <p:spPr>
            <a:xfrm>
              <a:off x="644625" y="4615787"/>
              <a:ext cx="2080599" cy="40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23"/>
            <p:cNvPicPr preferRelativeResize="0"/>
            <p:nvPr/>
          </p:nvPicPr>
          <p:blipFill rotWithShape="1">
            <a:blip r:embed="rId6">
              <a:alphaModFix/>
            </a:blip>
            <a:srcRect b="41673" l="0" r="0" t="41979"/>
            <a:stretch/>
          </p:blipFill>
          <p:spPr>
            <a:xfrm>
              <a:off x="6110975" y="4623450"/>
              <a:ext cx="2388388" cy="3904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77399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/>
          <p:nvPr/>
        </p:nvSpPr>
        <p:spPr>
          <a:xfrm rot="10800000">
            <a:off x="0" y="0"/>
            <a:ext cx="9144000" cy="44688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4"/>
          <p:cNvSpPr txBox="1"/>
          <p:nvPr>
            <p:ph type="title"/>
          </p:nvPr>
        </p:nvSpPr>
        <p:spPr>
          <a:xfrm>
            <a:off x="2242350" y="749825"/>
            <a:ext cx="465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>
                <a:solidFill>
                  <a:srgbClr val="434343"/>
                </a:solidFill>
                <a:uFill>
                  <a:noFill/>
                </a:uFill>
                <a:latin typeface="Poppins SemiBold"/>
                <a:ea typeface="Poppins SemiBold"/>
                <a:cs typeface="Poppins SemiBold"/>
                <a:sym typeface="Poppins SemiBol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Creador de Caligrama</a:t>
            </a:r>
            <a:endParaRPr sz="3300">
              <a:solidFill>
                <a:srgbClr val="43434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95" name="Google Shape;19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625" y="1626251"/>
            <a:ext cx="7854749" cy="1890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" name="Google Shape;196;p24"/>
          <p:cNvGrpSpPr/>
          <p:nvPr/>
        </p:nvGrpSpPr>
        <p:grpSpPr>
          <a:xfrm>
            <a:off x="644631" y="4593112"/>
            <a:ext cx="7854738" cy="405775"/>
            <a:chOff x="644625" y="4615787"/>
            <a:chExt cx="7854738" cy="405775"/>
          </a:xfrm>
        </p:grpSpPr>
        <p:pic>
          <p:nvPicPr>
            <p:cNvPr id="197" name="Google Shape;197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880950" y="4637450"/>
              <a:ext cx="362450" cy="36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4"/>
            <p:cNvPicPr preferRelativeResize="0"/>
            <p:nvPr/>
          </p:nvPicPr>
          <p:blipFill rotWithShape="1">
            <a:blip r:embed="rId6">
              <a:alphaModFix/>
            </a:blip>
            <a:srcRect b="40539" l="0" r="0" t="39957"/>
            <a:stretch/>
          </p:blipFill>
          <p:spPr>
            <a:xfrm>
              <a:off x="644625" y="4615787"/>
              <a:ext cx="2080599" cy="40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4"/>
            <p:cNvPicPr preferRelativeResize="0"/>
            <p:nvPr/>
          </p:nvPicPr>
          <p:blipFill rotWithShape="1">
            <a:blip r:embed="rId7">
              <a:alphaModFix/>
            </a:blip>
            <a:srcRect b="41673" l="0" r="0" t="41979"/>
            <a:stretch/>
          </p:blipFill>
          <p:spPr>
            <a:xfrm>
              <a:off x="6110975" y="4623450"/>
              <a:ext cx="2388388" cy="3904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0" name="Google Shape;200;p24"/>
          <p:cNvSpPr/>
          <p:nvPr/>
        </p:nvSpPr>
        <p:spPr>
          <a:xfrm>
            <a:off x="6681275" y="2816175"/>
            <a:ext cx="1675500" cy="533100"/>
          </a:xfrm>
          <a:prstGeom prst="rect">
            <a:avLst/>
          </a:prstGeom>
          <a:noFill/>
          <a:ln cap="flat" cmpd="sng" w="28575">
            <a:solidFill>
              <a:srgbClr val="C528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77399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5"/>
          <p:cNvSpPr/>
          <p:nvPr/>
        </p:nvSpPr>
        <p:spPr>
          <a:xfrm rot="10800000">
            <a:off x="0" y="0"/>
            <a:ext cx="9144000" cy="44688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5"/>
          <p:cNvSpPr txBox="1"/>
          <p:nvPr>
            <p:ph type="ctrTitle"/>
          </p:nvPr>
        </p:nvSpPr>
        <p:spPr>
          <a:xfrm>
            <a:off x="2578950" y="299650"/>
            <a:ext cx="3986100" cy="63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Reflexiones finales </a:t>
            </a:r>
            <a:endParaRPr b="1" sz="30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7" name="Google Shape;207;p25"/>
          <p:cNvSpPr txBox="1"/>
          <p:nvPr>
            <p:ph idx="1" type="subTitle"/>
          </p:nvPr>
        </p:nvSpPr>
        <p:spPr>
          <a:xfrm>
            <a:off x="644624" y="966450"/>
            <a:ext cx="4896600" cy="305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 Medium"/>
              <a:buChar char="●"/>
            </a:pPr>
            <a:r>
              <a:rPr lang="es" sz="1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¿Cómo les resultó la experiencia de producción creativa en este taller? </a:t>
            </a:r>
            <a:endParaRPr sz="1800">
              <a:solidFill>
                <a:srgbClr val="43434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 Medium"/>
              <a:buChar char="●"/>
            </a:pPr>
            <a:r>
              <a:rPr lang="es" sz="1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¿Qué se llevan?</a:t>
            </a:r>
            <a:endParaRPr sz="1800">
              <a:solidFill>
                <a:srgbClr val="43434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 Medium"/>
              <a:buChar char="●"/>
            </a:pPr>
            <a:r>
              <a:rPr lang="es" sz="1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 los temas que vimos, ¿sobre qué les gustaría saber más?</a:t>
            </a:r>
            <a:endParaRPr sz="1800">
              <a:solidFill>
                <a:srgbClr val="43434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 Medium"/>
              <a:buChar char="●"/>
            </a:pPr>
            <a:r>
              <a:rPr lang="es" sz="1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¿Se animan a compartir la poesía/canción/caligrama que produjeron con otras personas a modo de regalo? ¿Con quiénes? ¿Por qué?</a:t>
            </a:r>
            <a:endParaRPr sz="1800">
              <a:solidFill>
                <a:srgbClr val="43434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08" name="Google Shape;20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4925" y="1033324"/>
            <a:ext cx="2924451" cy="29244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" name="Google Shape;209;p25"/>
          <p:cNvGrpSpPr/>
          <p:nvPr/>
        </p:nvGrpSpPr>
        <p:grpSpPr>
          <a:xfrm>
            <a:off x="644631" y="4593112"/>
            <a:ext cx="7854738" cy="405775"/>
            <a:chOff x="644625" y="4615787"/>
            <a:chExt cx="7854738" cy="405775"/>
          </a:xfrm>
        </p:grpSpPr>
        <p:pic>
          <p:nvPicPr>
            <p:cNvPr id="210" name="Google Shape;210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80950" y="4637450"/>
              <a:ext cx="362450" cy="36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25"/>
            <p:cNvPicPr preferRelativeResize="0"/>
            <p:nvPr/>
          </p:nvPicPr>
          <p:blipFill rotWithShape="1">
            <a:blip r:embed="rId5">
              <a:alphaModFix/>
            </a:blip>
            <a:srcRect b="40539" l="0" r="0" t="39957"/>
            <a:stretch/>
          </p:blipFill>
          <p:spPr>
            <a:xfrm>
              <a:off x="644625" y="4615787"/>
              <a:ext cx="2080599" cy="40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25"/>
            <p:cNvPicPr preferRelativeResize="0"/>
            <p:nvPr/>
          </p:nvPicPr>
          <p:blipFill rotWithShape="1">
            <a:blip r:embed="rId6">
              <a:alphaModFix/>
            </a:blip>
            <a:srcRect b="41673" l="0" r="0" t="41979"/>
            <a:stretch/>
          </p:blipFill>
          <p:spPr>
            <a:xfrm>
              <a:off x="6110975" y="4623450"/>
              <a:ext cx="2388388" cy="3904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283D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/>
          <p:nvPr/>
        </p:nvSpPr>
        <p:spPr>
          <a:xfrm rot="10800000">
            <a:off x="4629763" y="-25"/>
            <a:ext cx="3810000" cy="40368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18" name="Google Shape;218;p26"/>
          <p:cNvSpPr txBox="1"/>
          <p:nvPr/>
        </p:nvSpPr>
        <p:spPr>
          <a:xfrm>
            <a:off x="4870813" y="1774750"/>
            <a:ext cx="3327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C5283D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¡Gracias! </a:t>
            </a:r>
            <a:endParaRPr sz="5000">
              <a:solidFill>
                <a:srgbClr val="C5283D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219" name="Google Shape;219;p26"/>
          <p:cNvSpPr txBox="1"/>
          <p:nvPr/>
        </p:nvSpPr>
        <p:spPr>
          <a:xfrm>
            <a:off x="4945663" y="2567350"/>
            <a:ext cx="31782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rgbClr val="43434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¡Nos encontramos la próxima semana!</a:t>
            </a:r>
            <a:endParaRPr sz="1900">
              <a:solidFill>
                <a:srgbClr val="43434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pSp>
        <p:nvGrpSpPr>
          <p:cNvPr id="220" name="Google Shape;220;p26"/>
          <p:cNvGrpSpPr/>
          <p:nvPr/>
        </p:nvGrpSpPr>
        <p:grpSpPr>
          <a:xfrm>
            <a:off x="644631" y="4593112"/>
            <a:ext cx="7854738" cy="405775"/>
            <a:chOff x="644625" y="4615787"/>
            <a:chExt cx="7854738" cy="405775"/>
          </a:xfrm>
        </p:grpSpPr>
        <p:pic>
          <p:nvPicPr>
            <p:cNvPr id="221" name="Google Shape;221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80950" y="4637450"/>
              <a:ext cx="362450" cy="36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26"/>
            <p:cNvPicPr preferRelativeResize="0"/>
            <p:nvPr/>
          </p:nvPicPr>
          <p:blipFill rotWithShape="1">
            <a:blip r:embed="rId4">
              <a:alphaModFix/>
            </a:blip>
            <a:srcRect b="40539" l="0" r="0" t="39957"/>
            <a:stretch/>
          </p:blipFill>
          <p:spPr>
            <a:xfrm>
              <a:off x="644625" y="4615787"/>
              <a:ext cx="2080599" cy="40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26"/>
            <p:cNvPicPr preferRelativeResize="0"/>
            <p:nvPr/>
          </p:nvPicPr>
          <p:blipFill rotWithShape="1">
            <a:blip r:embed="rId5">
              <a:alphaModFix/>
            </a:blip>
            <a:srcRect b="41673" l="0" r="0" t="41979"/>
            <a:stretch/>
          </p:blipFill>
          <p:spPr>
            <a:xfrm>
              <a:off x="6110975" y="4623450"/>
              <a:ext cx="2388388" cy="3904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77399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 rot="10800000">
            <a:off x="0" y="-75"/>
            <a:ext cx="9144000" cy="44688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641550" y="1354350"/>
            <a:ext cx="78549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Explorar distintas formas de escritura poética (poesía, canción, caligrama), advirtiendo las posibilidades lúdicas que habilitan las palabras y las tecnologías.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Descubrir que las palabras, la música, y las imágenes que despiertan la literatura se anidan a pensamientos, sentimientos y emociones.</a:t>
            </a:r>
            <a:endParaRPr sz="18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8" name="Google Shape;68;p14"/>
          <p:cNvGrpSpPr/>
          <p:nvPr/>
        </p:nvGrpSpPr>
        <p:grpSpPr>
          <a:xfrm>
            <a:off x="644631" y="4593112"/>
            <a:ext cx="7854738" cy="405775"/>
            <a:chOff x="644625" y="4615787"/>
            <a:chExt cx="7854738" cy="405775"/>
          </a:xfrm>
        </p:grpSpPr>
        <p:pic>
          <p:nvPicPr>
            <p:cNvPr id="69" name="Google Shape;69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80950" y="4637450"/>
              <a:ext cx="362450" cy="36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14"/>
            <p:cNvPicPr preferRelativeResize="0"/>
            <p:nvPr/>
          </p:nvPicPr>
          <p:blipFill rotWithShape="1">
            <a:blip r:embed="rId4">
              <a:alphaModFix/>
            </a:blip>
            <a:srcRect b="40539" l="0" r="0" t="39957"/>
            <a:stretch/>
          </p:blipFill>
          <p:spPr>
            <a:xfrm>
              <a:off x="644625" y="4615787"/>
              <a:ext cx="2080599" cy="40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14"/>
            <p:cNvPicPr preferRelativeResize="0"/>
            <p:nvPr/>
          </p:nvPicPr>
          <p:blipFill rotWithShape="1">
            <a:blip r:embed="rId5">
              <a:alphaModFix/>
            </a:blip>
            <a:srcRect b="41673" l="0" r="0" t="41979"/>
            <a:stretch/>
          </p:blipFill>
          <p:spPr>
            <a:xfrm>
              <a:off x="6110975" y="4623450"/>
              <a:ext cx="2388388" cy="3904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" name="Google Shape;72;p14"/>
          <p:cNvSpPr txBox="1"/>
          <p:nvPr/>
        </p:nvSpPr>
        <p:spPr>
          <a:xfrm>
            <a:off x="641550" y="646400"/>
            <a:ext cx="1701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Objetivos </a:t>
            </a:r>
            <a:endParaRPr b="1" sz="24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77399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/>
          <p:nvPr/>
        </p:nvSpPr>
        <p:spPr>
          <a:xfrm rot="10800000">
            <a:off x="0" y="-75"/>
            <a:ext cx="9144000" cy="44688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/>
          <p:cNvSpPr txBox="1"/>
          <p:nvPr>
            <p:ph idx="1" type="body"/>
          </p:nvPr>
        </p:nvSpPr>
        <p:spPr>
          <a:xfrm>
            <a:off x="644550" y="1877063"/>
            <a:ext cx="7854900" cy="24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 Medium"/>
              <a:buChar char="●"/>
            </a:pPr>
            <a:r>
              <a:rPr lang="es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Presentación del Encuentro.</a:t>
            </a:r>
            <a:endParaRPr>
              <a:solidFill>
                <a:srgbClr val="43434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 Medium"/>
              <a:buChar char="●"/>
            </a:pPr>
            <a:r>
              <a:rPr lang="es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Actividad rompehielo: Conversaciones rítmicas.</a:t>
            </a:r>
            <a:endParaRPr>
              <a:solidFill>
                <a:srgbClr val="43434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Montserrat Alternates"/>
              <a:buChar char="●"/>
            </a:pPr>
            <a:r>
              <a:rPr lang="es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leer se ha dicho, en la  </a:t>
            </a:r>
            <a:r>
              <a:rPr b="1" lang="es">
                <a:solidFill>
                  <a:srgbClr val="C5283D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Rueda poética</a:t>
            </a:r>
            <a:r>
              <a:rPr lang="es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eligen y comparten la poesía que más les gustó, y explican ¿por qué?.</a:t>
            </a:r>
            <a:endParaRPr>
              <a:solidFill>
                <a:srgbClr val="43434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45720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Montserrat Alternates"/>
              <a:buChar char="●"/>
            </a:pPr>
            <a:r>
              <a:rPr lang="es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Crear música: </a:t>
            </a:r>
            <a:r>
              <a:rPr b="1" lang="es">
                <a:solidFill>
                  <a:srgbClr val="C5283D"/>
                </a:solidFill>
                <a:latin typeface="Poppins"/>
                <a:ea typeface="Poppins"/>
                <a:cs typeface="Poppins"/>
                <a:sym typeface="Poppins"/>
              </a:rPr>
              <a:t>c</a:t>
            </a:r>
            <a:r>
              <a:rPr b="1" lang="es">
                <a:solidFill>
                  <a:srgbClr val="C5283D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on ayuda de una IA</a:t>
            </a:r>
            <a:r>
              <a:rPr lang="es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para transformar la poesía elaborada  en una canción con un  estilo elegido. </a:t>
            </a:r>
            <a:endParaRPr>
              <a:solidFill>
                <a:srgbClr val="43434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45720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 Medium"/>
              <a:buChar char="●"/>
            </a:pPr>
            <a:r>
              <a:rPr lang="es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Crear un caligrama, con las letras de las canción. </a:t>
            </a:r>
            <a:endParaRPr>
              <a:solidFill>
                <a:srgbClr val="43434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4572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 Medium"/>
              <a:buChar char="●"/>
            </a:pPr>
            <a:r>
              <a:rPr lang="es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Compartimos las producciones. Reflexiones finales.</a:t>
            </a:r>
            <a:endParaRPr>
              <a:solidFill>
                <a:srgbClr val="43434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79">
              <a:solidFill>
                <a:schemeClr val="dk1"/>
              </a:solidFill>
              <a:latin typeface="Montserrat Alternates"/>
              <a:ea typeface="Montserrat Alternates"/>
              <a:cs typeface="Montserrat Alternates"/>
              <a:sym typeface="Montserrat Alternate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1665"/>
          </a:p>
        </p:txBody>
      </p:sp>
      <p:grpSp>
        <p:nvGrpSpPr>
          <p:cNvPr id="79" name="Google Shape;79;p15"/>
          <p:cNvGrpSpPr/>
          <p:nvPr/>
        </p:nvGrpSpPr>
        <p:grpSpPr>
          <a:xfrm>
            <a:off x="644631" y="4593112"/>
            <a:ext cx="7854738" cy="405775"/>
            <a:chOff x="644625" y="4615787"/>
            <a:chExt cx="7854738" cy="405775"/>
          </a:xfrm>
        </p:grpSpPr>
        <p:pic>
          <p:nvPicPr>
            <p:cNvPr id="80" name="Google Shape;80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880950" y="4637450"/>
              <a:ext cx="362450" cy="36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15"/>
            <p:cNvPicPr preferRelativeResize="0"/>
            <p:nvPr/>
          </p:nvPicPr>
          <p:blipFill rotWithShape="1">
            <a:blip r:embed="rId6">
              <a:alphaModFix/>
            </a:blip>
            <a:srcRect b="40539" l="0" r="0" t="39957"/>
            <a:stretch/>
          </p:blipFill>
          <p:spPr>
            <a:xfrm>
              <a:off x="644625" y="4615787"/>
              <a:ext cx="2080599" cy="40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5"/>
            <p:cNvPicPr preferRelativeResize="0"/>
            <p:nvPr/>
          </p:nvPicPr>
          <p:blipFill rotWithShape="1">
            <a:blip r:embed="rId7">
              <a:alphaModFix/>
            </a:blip>
            <a:srcRect b="41673" l="0" r="0" t="41979"/>
            <a:stretch/>
          </p:blipFill>
          <p:spPr>
            <a:xfrm>
              <a:off x="6110975" y="4623450"/>
              <a:ext cx="2388388" cy="3904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3" name="Google Shape;83;p15"/>
          <p:cNvSpPr txBox="1"/>
          <p:nvPr/>
        </p:nvSpPr>
        <p:spPr>
          <a:xfrm>
            <a:off x="644550" y="520838"/>
            <a:ext cx="7854600" cy="12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96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Hoja de Ruta del Taller:</a:t>
            </a:r>
            <a:endParaRPr b="1" sz="96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6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>
                <a:solidFill>
                  <a:srgbClr val="66666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Poesía, canción, caligrama para ingresar a un mundo mágico, donde las palabras andantes que representan, crean poesía y canciones de la mano de Inteligencia Artificial.</a:t>
            </a:r>
            <a:endParaRPr sz="6000">
              <a:solidFill>
                <a:srgbClr val="66666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283D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/>
          <p:nvPr/>
        </p:nvSpPr>
        <p:spPr>
          <a:xfrm rot="10800000">
            <a:off x="0" y="-75"/>
            <a:ext cx="9144000" cy="44688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6"/>
          <p:cNvSpPr/>
          <p:nvPr/>
        </p:nvSpPr>
        <p:spPr>
          <a:xfrm>
            <a:off x="3669650" y="362125"/>
            <a:ext cx="1810500" cy="1706700"/>
          </a:xfrm>
          <a:prstGeom prst="rect">
            <a:avLst/>
          </a:prstGeom>
          <a:solidFill>
            <a:srgbClr val="5773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6"/>
          <p:cNvSpPr txBox="1"/>
          <p:nvPr>
            <p:ph type="ctrTitle"/>
          </p:nvPr>
        </p:nvSpPr>
        <p:spPr>
          <a:xfrm>
            <a:off x="2260650" y="2197075"/>
            <a:ext cx="46227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3000">
                <a:solidFill>
                  <a:srgbClr val="577399"/>
                </a:solidFill>
                <a:latin typeface="Poppins"/>
                <a:ea typeface="Poppins"/>
                <a:cs typeface="Poppins"/>
                <a:sym typeface="Poppins"/>
              </a:rPr>
              <a:t>Actividad rompehielo</a:t>
            </a:r>
            <a:endParaRPr b="1" sz="3000">
              <a:solidFill>
                <a:srgbClr val="57739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" name="Google Shape;91;p16"/>
          <p:cNvSpPr txBox="1"/>
          <p:nvPr>
            <p:ph idx="1" type="subTitle"/>
          </p:nvPr>
        </p:nvSpPr>
        <p:spPr>
          <a:xfrm>
            <a:off x="778950" y="2763000"/>
            <a:ext cx="7586100" cy="87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s" sz="20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“Conversación rítmica”:</a:t>
            </a:r>
            <a:endParaRPr b="1" sz="20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s" sz="20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Consiste en componer preguntas-respuestas a través de sonidos improvisados. Se juega de forma colectiva.</a:t>
            </a:r>
            <a:endParaRPr sz="2000">
              <a:solidFill>
                <a:srgbClr val="43434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b="1" sz="2000">
              <a:solidFill>
                <a:srgbClr val="57739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man and a woman are jumping in the air while a man tries to stop them . (proporcionado por Tenor)"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4612" y="457787"/>
            <a:ext cx="1640575" cy="1515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oogle Shape;93;p16"/>
          <p:cNvGrpSpPr/>
          <p:nvPr/>
        </p:nvGrpSpPr>
        <p:grpSpPr>
          <a:xfrm>
            <a:off x="644631" y="4593112"/>
            <a:ext cx="7854738" cy="405775"/>
            <a:chOff x="644625" y="4615787"/>
            <a:chExt cx="7854738" cy="405775"/>
          </a:xfrm>
        </p:grpSpPr>
        <p:pic>
          <p:nvPicPr>
            <p:cNvPr id="94" name="Google Shape;94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80950" y="4637450"/>
              <a:ext cx="362450" cy="36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16"/>
            <p:cNvPicPr preferRelativeResize="0"/>
            <p:nvPr/>
          </p:nvPicPr>
          <p:blipFill rotWithShape="1">
            <a:blip r:embed="rId5">
              <a:alphaModFix/>
            </a:blip>
            <a:srcRect b="40539" l="0" r="0" t="39957"/>
            <a:stretch/>
          </p:blipFill>
          <p:spPr>
            <a:xfrm>
              <a:off x="644625" y="4615787"/>
              <a:ext cx="2080599" cy="40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16"/>
            <p:cNvPicPr preferRelativeResize="0"/>
            <p:nvPr/>
          </p:nvPicPr>
          <p:blipFill rotWithShape="1">
            <a:blip r:embed="rId6">
              <a:alphaModFix/>
            </a:blip>
            <a:srcRect b="41673" l="0" r="0" t="41979"/>
            <a:stretch/>
          </p:blipFill>
          <p:spPr>
            <a:xfrm>
              <a:off x="6110975" y="4623450"/>
              <a:ext cx="2388388" cy="3904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283D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/>
          <p:nvPr/>
        </p:nvSpPr>
        <p:spPr>
          <a:xfrm rot="10800000">
            <a:off x="0" y="0"/>
            <a:ext cx="9144000" cy="44688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943603" y="3527148"/>
            <a:ext cx="3263700" cy="405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5773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7"/>
          <p:cNvSpPr txBox="1"/>
          <p:nvPr>
            <p:ph type="ctrTitle"/>
          </p:nvPr>
        </p:nvSpPr>
        <p:spPr>
          <a:xfrm>
            <a:off x="644631" y="971100"/>
            <a:ext cx="17259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24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La Poesía</a:t>
            </a:r>
            <a:endParaRPr b="1" sz="24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4" name="Google Shape;104;p17"/>
          <p:cNvSpPr txBox="1"/>
          <p:nvPr>
            <p:ph idx="1" type="subTitle"/>
          </p:nvPr>
        </p:nvSpPr>
        <p:spPr>
          <a:xfrm>
            <a:off x="644631" y="1486847"/>
            <a:ext cx="4263000" cy="18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s" sz="15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Expresa emociones, ideas y experiencias de manera creativa y conmovedora. Utiliza palabras y expresiones, apelando a las emociones y a la imaginación del lector. El poeta expresa su visión personal del mundo y sus sentimientos de manera íntima. Utiliza metáforas, personificaciones, crea imágenes y comparaciones originales.</a:t>
            </a:r>
            <a:endParaRPr sz="1500">
              <a:solidFill>
                <a:srgbClr val="43434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b="1" sz="1800">
              <a:solidFill>
                <a:srgbClr val="57739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05" name="Google Shape;105;p17"/>
          <p:cNvGrpSpPr/>
          <p:nvPr/>
        </p:nvGrpSpPr>
        <p:grpSpPr>
          <a:xfrm>
            <a:off x="644631" y="4593112"/>
            <a:ext cx="7854738" cy="405775"/>
            <a:chOff x="644625" y="4615787"/>
            <a:chExt cx="7854738" cy="405775"/>
          </a:xfrm>
        </p:grpSpPr>
        <p:pic>
          <p:nvPicPr>
            <p:cNvPr id="106" name="Google Shape;106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80950" y="4637450"/>
              <a:ext cx="362450" cy="36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17"/>
            <p:cNvPicPr preferRelativeResize="0"/>
            <p:nvPr/>
          </p:nvPicPr>
          <p:blipFill rotWithShape="1">
            <a:blip r:embed="rId4">
              <a:alphaModFix/>
            </a:blip>
            <a:srcRect b="40539" l="0" r="0" t="39957"/>
            <a:stretch/>
          </p:blipFill>
          <p:spPr>
            <a:xfrm>
              <a:off x="644625" y="4615787"/>
              <a:ext cx="2080599" cy="40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17"/>
            <p:cNvPicPr preferRelativeResize="0"/>
            <p:nvPr/>
          </p:nvPicPr>
          <p:blipFill rotWithShape="1">
            <a:blip r:embed="rId5">
              <a:alphaModFix/>
            </a:blip>
            <a:srcRect b="41673" l="0" r="0" t="41979"/>
            <a:stretch/>
          </p:blipFill>
          <p:spPr>
            <a:xfrm>
              <a:off x="6110975" y="4623450"/>
              <a:ext cx="2388388" cy="3904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9" name="Google Shape;10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31975" y="448452"/>
            <a:ext cx="3167399" cy="348459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/>
          <p:nvPr>
            <p:ph idx="1" type="subTitle"/>
          </p:nvPr>
        </p:nvSpPr>
        <p:spPr>
          <a:xfrm>
            <a:off x="991753" y="3527148"/>
            <a:ext cx="3167400" cy="4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s" sz="2000">
                <a:solidFill>
                  <a:srgbClr val="577399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Guía para la redacción</a:t>
            </a:r>
            <a:endParaRPr b="1" sz="2000">
              <a:solidFill>
                <a:srgbClr val="57739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77399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/>
          <p:nvPr/>
        </p:nvSpPr>
        <p:spPr>
          <a:xfrm rot="10800000">
            <a:off x="0" y="0"/>
            <a:ext cx="9144000" cy="44688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8"/>
          <p:cNvSpPr txBox="1"/>
          <p:nvPr>
            <p:ph type="ctrTitle"/>
          </p:nvPr>
        </p:nvSpPr>
        <p:spPr>
          <a:xfrm>
            <a:off x="2634900" y="1093700"/>
            <a:ext cx="38742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010">
                <a:solidFill>
                  <a:srgbClr val="43434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¡A leer se ha dicho!</a:t>
            </a:r>
            <a:endParaRPr sz="3010">
              <a:solidFill>
                <a:srgbClr val="43434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17" name="Google Shape;117;p18"/>
          <p:cNvSpPr txBox="1"/>
          <p:nvPr>
            <p:ph idx="1" type="subTitle"/>
          </p:nvPr>
        </p:nvSpPr>
        <p:spPr>
          <a:xfrm>
            <a:off x="644550" y="1571525"/>
            <a:ext cx="7854900" cy="4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Recorremos la rueda de poesías universales (Genially)</a:t>
            </a:r>
            <a:endParaRPr sz="2100">
              <a:solidFill>
                <a:srgbClr val="43434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625" y="2128863"/>
            <a:ext cx="1224761" cy="1187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6033" y="2128863"/>
            <a:ext cx="1413462" cy="1187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1957" y="2128863"/>
            <a:ext cx="1729689" cy="1187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61848" y="2128863"/>
            <a:ext cx="1043152" cy="1187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44108" y="2128863"/>
            <a:ext cx="1255267" cy="1187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 rotWithShape="1">
          <a:blip r:embed="rId8">
            <a:alphaModFix/>
          </a:blip>
          <a:srcRect b="0" l="0" r="53356" t="0"/>
          <a:stretch/>
        </p:blipFill>
        <p:spPr>
          <a:xfrm>
            <a:off x="3097462" y="2128863"/>
            <a:ext cx="726110" cy="11871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" name="Google Shape;124;p18"/>
          <p:cNvGrpSpPr/>
          <p:nvPr/>
        </p:nvGrpSpPr>
        <p:grpSpPr>
          <a:xfrm>
            <a:off x="644631" y="4593112"/>
            <a:ext cx="7854738" cy="405775"/>
            <a:chOff x="644625" y="4615787"/>
            <a:chExt cx="7854738" cy="405775"/>
          </a:xfrm>
        </p:grpSpPr>
        <p:pic>
          <p:nvPicPr>
            <p:cNvPr id="125" name="Google Shape;125;p1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880950" y="4637450"/>
              <a:ext cx="362450" cy="36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18"/>
            <p:cNvPicPr preferRelativeResize="0"/>
            <p:nvPr/>
          </p:nvPicPr>
          <p:blipFill rotWithShape="1">
            <a:blip r:embed="rId10">
              <a:alphaModFix/>
            </a:blip>
            <a:srcRect b="40539" l="0" r="0" t="39957"/>
            <a:stretch/>
          </p:blipFill>
          <p:spPr>
            <a:xfrm>
              <a:off x="644625" y="4615787"/>
              <a:ext cx="2080599" cy="40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18"/>
            <p:cNvPicPr preferRelativeResize="0"/>
            <p:nvPr/>
          </p:nvPicPr>
          <p:blipFill rotWithShape="1">
            <a:blip r:embed="rId11">
              <a:alphaModFix/>
            </a:blip>
            <a:srcRect b="41673" l="0" r="0" t="41979"/>
            <a:stretch/>
          </p:blipFill>
          <p:spPr>
            <a:xfrm>
              <a:off x="6110975" y="4623450"/>
              <a:ext cx="2388388" cy="3904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77399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/>
          <p:nvPr/>
        </p:nvSpPr>
        <p:spPr>
          <a:xfrm rot="10800000">
            <a:off x="0" y="0"/>
            <a:ext cx="9144000" cy="44688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9"/>
          <p:cNvSpPr txBox="1"/>
          <p:nvPr>
            <p:ph type="ctrTitle"/>
          </p:nvPr>
        </p:nvSpPr>
        <p:spPr>
          <a:xfrm>
            <a:off x="2159100" y="1480538"/>
            <a:ext cx="4825800" cy="49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43434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En ronda comentamos</a:t>
            </a:r>
            <a:endParaRPr sz="3000">
              <a:solidFill>
                <a:srgbClr val="43434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34" name="Google Shape;134;p19"/>
          <p:cNvSpPr txBox="1"/>
          <p:nvPr>
            <p:ph idx="1" type="subTitle"/>
          </p:nvPr>
        </p:nvSpPr>
        <p:spPr>
          <a:xfrm>
            <a:off x="644550" y="1967963"/>
            <a:ext cx="7854900" cy="16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 Medium"/>
              <a:buChar char="●"/>
            </a:pPr>
            <a:r>
              <a:rPr lang="es" sz="1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¿Por qué la eligieron? ¿Cuáles son las palabras clave de esta poesía? </a:t>
            </a:r>
            <a:endParaRPr sz="1800">
              <a:solidFill>
                <a:srgbClr val="43434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 Medium"/>
              <a:buChar char="●"/>
            </a:pPr>
            <a:r>
              <a:rPr lang="es" sz="1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¿Sobre qué les hace reflexionar? </a:t>
            </a:r>
            <a:endParaRPr sz="1800">
              <a:solidFill>
                <a:srgbClr val="43434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 Medium"/>
              <a:buChar char="●"/>
            </a:pPr>
            <a:r>
              <a:rPr lang="es" sz="1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¿Qué verso compartirán con otros compañeros? </a:t>
            </a:r>
            <a:endParaRPr sz="1800">
              <a:solidFill>
                <a:srgbClr val="43434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 Medium"/>
              <a:buChar char="●"/>
            </a:pPr>
            <a:r>
              <a:rPr lang="es" sz="18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¿Con qué música la leerían y/o acompañarán?</a:t>
            </a:r>
            <a:endParaRPr sz="2500"/>
          </a:p>
        </p:txBody>
      </p:sp>
      <p:grpSp>
        <p:nvGrpSpPr>
          <p:cNvPr id="135" name="Google Shape;135;p19"/>
          <p:cNvGrpSpPr/>
          <p:nvPr/>
        </p:nvGrpSpPr>
        <p:grpSpPr>
          <a:xfrm>
            <a:off x="644631" y="4593112"/>
            <a:ext cx="7854738" cy="405775"/>
            <a:chOff x="644625" y="4615787"/>
            <a:chExt cx="7854738" cy="405775"/>
          </a:xfrm>
        </p:grpSpPr>
        <p:pic>
          <p:nvPicPr>
            <p:cNvPr id="136" name="Google Shape;136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80950" y="4637450"/>
              <a:ext cx="362450" cy="36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19"/>
            <p:cNvPicPr preferRelativeResize="0"/>
            <p:nvPr/>
          </p:nvPicPr>
          <p:blipFill rotWithShape="1">
            <a:blip r:embed="rId4">
              <a:alphaModFix/>
            </a:blip>
            <a:srcRect b="40539" l="0" r="0" t="39957"/>
            <a:stretch/>
          </p:blipFill>
          <p:spPr>
            <a:xfrm>
              <a:off x="644625" y="4615787"/>
              <a:ext cx="2080599" cy="40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19"/>
            <p:cNvPicPr preferRelativeResize="0"/>
            <p:nvPr/>
          </p:nvPicPr>
          <p:blipFill rotWithShape="1">
            <a:blip r:embed="rId5">
              <a:alphaModFix/>
            </a:blip>
            <a:srcRect b="41673" l="0" r="0" t="41979"/>
            <a:stretch/>
          </p:blipFill>
          <p:spPr>
            <a:xfrm>
              <a:off x="6110975" y="4623450"/>
              <a:ext cx="2388388" cy="3904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283D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/>
          <p:nvPr/>
        </p:nvSpPr>
        <p:spPr>
          <a:xfrm rot="10800000">
            <a:off x="0" y="0"/>
            <a:ext cx="9144000" cy="44688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2650" y="307412"/>
            <a:ext cx="5438701" cy="3766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" name="Google Shape;145;p20"/>
          <p:cNvGrpSpPr/>
          <p:nvPr/>
        </p:nvGrpSpPr>
        <p:grpSpPr>
          <a:xfrm>
            <a:off x="644631" y="4593112"/>
            <a:ext cx="7854738" cy="405775"/>
            <a:chOff x="644625" y="4615787"/>
            <a:chExt cx="7854738" cy="405775"/>
          </a:xfrm>
        </p:grpSpPr>
        <p:pic>
          <p:nvPicPr>
            <p:cNvPr id="146" name="Google Shape;146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80950" y="4637450"/>
              <a:ext cx="362450" cy="36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20"/>
            <p:cNvPicPr preferRelativeResize="0"/>
            <p:nvPr/>
          </p:nvPicPr>
          <p:blipFill rotWithShape="1">
            <a:blip r:embed="rId5">
              <a:alphaModFix/>
            </a:blip>
            <a:srcRect b="40539" l="0" r="0" t="39957"/>
            <a:stretch/>
          </p:blipFill>
          <p:spPr>
            <a:xfrm>
              <a:off x="644625" y="4615787"/>
              <a:ext cx="2080599" cy="40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20"/>
            <p:cNvPicPr preferRelativeResize="0"/>
            <p:nvPr/>
          </p:nvPicPr>
          <p:blipFill rotWithShape="1">
            <a:blip r:embed="rId6">
              <a:alphaModFix/>
            </a:blip>
            <a:srcRect b="41673" l="0" r="0" t="41979"/>
            <a:stretch/>
          </p:blipFill>
          <p:spPr>
            <a:xfrm>
              <a:off x="6110975" y="4623450"/>
              <a:ext cx="2388388" cy="3904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283D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/>
          <p:nvPr/>
        </p:nvSpPr>
        <p:spPr>
          <a:xfrm rot="10800000">
            <a:off x="0" y="0"/>
            <a:ext cx="9144000" cy="44688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1"/>
          <p:cNvSpPr/>
          <p:nvPr/>
        </p:nvSpPr>
        <p:spPr>
          <a:xfrm>
            <a:off x="3031925" y="2689950"/>
            <a:ext cx="3087000" cy="1560600"/>
          </a:xfrm>
          <a:prstGeom prst="rect">
            <a:avLst/>
          </a:prstGeom>
          <a:solidFill>
            <a:srgbClr val="5773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5" name="Google Shape;155;p21"/>
          <p:cNvGrpSpPr/>
          <p:nvPr/>
        </p:nvGrpSpPr>
        <p:grpSpPr>
          <a:xfrm>
            <a:off x="644631" y="4593112"/>
            <a:ext cx="7854738" cy="405775"/>
            <a:chOff x="644625" y="4615787"/>
            <a:chExt cx="7854738" cy="405775"/>
          </a:xfrm>
        </p:grpSpPr>
        <p:pic>
          <p:nvPicPr>
            <p:cNvPr id="156" name="Google Shape;156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80950" y="4637450"/>
              <a:ext cx="362450" cy="36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21"/>
            <p:cNvPicPr preferRelativeResize="0"/>
            <p:nvPr/>
          </p:nvPicPr>
          <p:blipFill rotWithShape="1">
            <a:blip r:embed="rId4">
              <a:alphaModFix/>
            </a:blip>
            <a:srcRect b="40539" l="0" r="0" t="39957"/>
            <a:stretch/>
          </p:blipFill>
          <p:spPr>
            <a:xfrm>
              <a:off x="644625" y="4615787"/>
              <a:ext cx="2080599" cy="40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21"/>
            <p:cNvPicPr preferRelativeResize="0"/>
            <p:nvPr/>
          </p:nvPicPr>
          <p:blipFill rotWithShape="1">
            <a:blip r:embed="rId5">
              <a:alphaModFix/>
            </a:blip>
            <a:srcRect b="41673" l="0" r="0" t="41979"/>
            <a:stretch/>
          </p:blipFill>
          <p:spPr>
            <a:xfrm>
              <a:off x="6110975" y="4623450"/>
              <a:ext cx="2388388" cy="3904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" name="Google Shape;159;p21"/>
          <p:cNvSpPr txBox="1"/>
          <p:nvPr>
            <p:ph type="ctrTitle"/>
          </p:nvPr>
        </p:nvSpPr>
        <p:spPr>
          <a:xfrm>
            <a:off x="2524200" y="829925"/>
            <a:ext cx="4095600" cy="59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33000"/>
              <a:buNone/>
            </a:pPr>
            <a:r>
              <a:rPr lang="es" sz="3000">
                <a:solidFill>
                  <a:srgbClr val="43434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¡A crear se ha dicho!</a:t>
            </a:r>
            <a:endParaRPr sz="3000">
              <a:solidFill>
                <a:srgbClr val="43434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60" name="Google Shape;160;p21"/>
          <p:cNvSpPr txBox="1"/>
          <p:nvPr>
            <p:ph idx="1" type="subTitle"/>
          </p:nvPr>
        </p:nvSpPr>
        <p:spPr>
          <a:xfrm>
            <a:off x="644550" y="1359775"/>
            <a:ext cx="7854900" cy="129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Poppins Medium"/>
              <a:buAutoNum type="arabicPeriod"/>
            </a:pPr>
            <a:r>
              <a:rPr lang="es" sz="72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Escriban hasta tres estrofas de tres o cuatro versos, siguiendo la temática y/o el estilo de la poesía elegida. </a:t>
            </a:r>
            <a:endParaRPr sz="7200">
              <a:solidFill>
                <a:srgbClr val="43434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Poppins Medium"/>
              <a:buAutoNum type="arabicPeriod"/>
            </a:pPr>
            <a:r>
              <a:rPr b="1" lang="es" sz="7200">
                <a:solidFill>
                  <a:srgbClr val="577399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 ayuda de una IA</a:t>
            </a:r>
            <a:r>
              <a:rPr lang="es" sz="7200">
                <a:solidFill>
                  <a:srgbClr val="43434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transformen la poesía producida en una canción del estilo musical que prefieran.</a:t>
            </a:r>
            <a:endParaRPr sz="7200"/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161" name="Google Shape;16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97188" y="2750887"/>
            <a:ext cx="2949624" cy="143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