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Poppins"/>
      <p:regular r:id="rId20"/>
      <p:bold r:id="rId21"/>
      <p:italic r:id="rId22"/>
      <p:boldItalic r:id="rId23"/>
    </p:embeddedFont>
    <p:embeddedFont>
      <p:font typeface="Poppins Medium"/>
      <p:regular r:id="rId24"/>
      <p:bold r:id="rId25"/>
      <p:italic r:id="rId26"/>
      <p:boldItalic r:id="rId27"/>
    </p:embeddedFont>
    <p:embeddedFont>
      <p:font typeface="Barriecito"/>
      <p:regular r:id="rId28"/>
    </p:embeddedFont>
    <p:embeddedFont>
      <p:font typeface="Poppins SemiBold"/>
      <p:regular r:id="rId29"/>
      <p:bold r:id="rId30"/>
      <p:italic r:id="rId31"/>
      <p:boldItalic r:id="rId32"/>
    </p:embeddedFont>
    <p:embeddedFont>
      <p:font typeface="Poppins ExtraBold"/>
      <p:bold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oppins-regular.fntdata"/><Relationship Id="rId22" Type="http://schemas.openxmlformats.org/officeDocument/2006/relationships/font" Target="fonts/Poppins-italic.fntdata"/><Relationship Id="rId21" Type="http://schemas.openxmlformats.org/officeDocument/2006/relationships/font" Target="fonts/Poppins-bold.fntdata"/><Relationship Id="rId24" Type="http://schemas.openxmlformats.org/officeDocument/2006/relationships/font" Target="fonts/PoppinsMedium-regular.fntdata"/><Relationship Id="rId23" Type="http://schemas.openxmlformats.org/officeDocument/2006/relationships/font" Target="fonts/Poppins-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oppinsMedium-italic.fntdata"/><Relationship Id="rId25" Type="http://schemas.openxmlformats.org/officeDocument/2006/relationships/font" Target="fonts/PoppinsMedium-bold.fntdata"/><Relationship Id="rId28" Type="http://schemas.openxmlformats.org/officeDocument/2006/relationships/font" Target="fonts/Barriecito-regular.fntdata"/><Relationship Id="rId27" Type="http://schemas.openxmlformats.org/officeDocument/2006/relationships/font" Target="fonts/PoppinsMedium-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oppinsSemiBold-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oppinsSemiBold-italic.fntdata"/><Relationship Id="rId30" Type="http://schemas.openxmlformats.org/officeDocument/2006/relationships/font" Target="fonts/PoppinsSemiBold-bold.fntdata"/><Relationship Id="rId11" Type="http://schemas.openxmlformats.org/officeDocument/2006/relationships/slide" Target="slides/slide6.xml"/><Relationship Id="rId33" Type="http://schemas.openxmlformats.org/officeDocument/2006/relationships/font" Target="fonts/PoppinsExtraBold-bold.fntdata"/><Relationship Id="rId10" Type="http://schemas.openxmlformats.org/officeDocument/2006/relationships/slide" Target="slides/slide5.xml"/><Relationship Id="rId32" Type="http://schemas.openxmlformats.org/officeDocument/2006/relationships/font" Target="fonts/PoppinsSemiBold-boldItalic.fntdata"/><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font" Target="fonts/PoppinsExtraBold-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d5c9a04d2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2d5c9a04d2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d556aebc48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d556aebc4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d4666c27e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2d4666c27e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d5c9a04d2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2d5c9a04d2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Hay que armar el Menti.meter uno por cada taller</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d4fe4d491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2d4fe4d491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d4666c27e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2d4666c27e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d553f51e0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d553f51e0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1fa0868cb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31fa0868cb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d553f51e0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d553f51e0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d553f51e0c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d553f51e0c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11059aa38b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311059aa38b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d576f3a0f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2d576f3a0f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d4fe4d491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d4fe4d491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6.pn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17.png"/><Relationship Id="rId5" Type="http://schemas.openxmlformats.org/officeDocument/2006/relationships/image" Target="../media/image16.png"/><Relationship Id="rId6" Type="http://schemas.openxmlformats.org/officeDocument/2006/relationships/image" Target="../media/image12.png"/><Relationship Id="rId7" Type="http://schemas.openxmlformats.org/officeDocument/2006/relationships/image" Target="../media/image7.png"/><Relationship Id="rId8"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17.png"/><Relationship Id="rId6" Type="http://schemas.openxmlformats.org/officeDocument/2006/relationships/image" Target="../media/image15.png"/><Relationship Id="rId7" Type="http://schemas.openxmlformats.org/officeDocument/2006/relationships/hyperlink" Target="https://www.comunidadbaratz.com/blog/19-vinetas-de-liniers-que-representan-perfectamente-la-pasion-hacia-los-libros-y-la-lectura/"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17.png"/><Relationship Id="rId6"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2.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4.png"/><Relationship Id="rId10" Type="http://schemas.openxmlformats.org/officeDocument/2006/relationships/image" Target="../media/image8.png"/><Relationship Id="rId9" Type="http://schemas.openxmlformats.org/officeDocument/2006/relationships/image" Target="../media/image1.png"/><Relationship Id="rId5" Type="http://schemas.openxmlformats.org/officeDocument/2006/relationships/image" Target="../media/image17.png"/><Relationship Id="rId6" Type="http://schemas.openxmlformats.org/officeDocument/2006/relationships/image" Target="../media/image5.jpg"/><Relationship Id="rId7" Type="http://schemas.openxmlformats.org/officeDocument/2006/relationships/image" Target="../media/image3.png"/><Relationship Id="rId8"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s://www.youtube.com/watch?v=Kj-h0GZjLds&amp;embeds_referring_euri=https%3A%2F%2Fdocs.google.com%2F&amp;embeds_referring_origin=https%3A%2F%2Fdocs.google.com&amp;source_ve_path=Mjg2NjY" TargetMode="External"/><Relationship Id="rId4" Type="http://schemas.openxmlformats.org/officeDocument/2006/relationships/hyperlink" Target="https://museodeldibujo.com.ar/obras_muestras/artistas.php?ida=329&amp;a=Siri%2C+Ricardo+%28Liniers%29" TargetMode="External"/><Relationship Id="rId5" Type="http://schemas.openxmlformats.org/officeDocument/2006/relationships/hyperlink" Target="https://www.comunidadbaratz.com/blog/19-vinetas-de-liniers-que-representan-perfectamente-la-pasion-hacia-los-libros-y-la-lectura/" TargetMode="External"/><Relationship Id="rId6" Type="http://schemas.openxmlformats.org/officeDocument/2006/relationships/image" Target="../media/image7.png"/><Relationship Id="rId7" Type="http://schemas.openxmlformats.org/officeDocument/2006/relationships/image" Target="../media/image4.png"/><Relationship Id="rId8"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1.jpg"/><Relationship Id="rId5" Type="http://schemas.openxmlformats.org/officeDocument/2006/relationships/image" Target="../media/image17.png"/><Relationship Id="rId6" Type="http://schemas.openxmlformats.org/officeDocument/2006/relationships/hyperlink" Target="https://www.youtube.com/watch?v=Kj-h0GZjLds&amp;embeds_referring_euri=https%3A%2F%2Fdocs.google.com%2F&amp;embeds_referring_origin=https%3A%2F%2Fdocs.google.com&amp;source_ve_path=Mjg2NjY" TargetMode="External"/><Relationship Id="rId7" Type="http://schemas.openxmlformats.org/officeDocument/2006/relationships/hyperlink" Target="https://museodeldibujo.com.ar/obras_muestras/artistas.php?ida=329&amp;a=Siri%2C+Ricardo+%28Liniers%29" TargetMode="External"/><Relationship Id="rId8" Type="http://schemas.openxmlformats.org/officeDocument/2006/relationships/hyperlink" Target="http://www.youtube.com/watch?v=Kj-h0GZjLd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17.png"/><Relationship Id="rId6"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www.rionegro.com.ar/liniers-una-vida-dibujada-XE530099/" TargetMode="External"/><Relationship Id="rId4" Type="http://schemas.openxmlformats.org/officeDocument/2006/relationships/hyperlink" Target="https://www.youtube.com/watch?v=NYhwa4_qWUQ&amp;t=137s" TargetMode="External"/><Relationship Id="rId9" Type="http://schemas.openxmlformats.org/officeDocument/2006/relationships/image" Target="../media/image17.png"/><Relationship Id="rId5" Type="http://schemas.openxmlformats.org/officeDocument/2006/relationships/hyperlink" Target="http://www.youtube.com/watch?v=NYhwa4_qWUQ" TargetMode="External"/><Relationship Id="rId6" Type="http://schemas.openxmlformats.org/officeDocument/2006/relationships/image" Target="../media/image13.jpg"/><Relationship Id="rId7" Type="http://schemas.openxmlformats.org/officeDocument/2006/relationships/image" Target="../media/image7.png"/><Relationship Id="rId8"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8.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grpSp>
        <p:nvGrpSpPr>
          <p:cNvPr id="54" name="Google Shape;54;p13"/>
          <p:cNvGrpSpPr/>
          <p:nvPr/>
        </p:nvGrpSpPr>
        <p:grpSpPr>
          <a:xfrm>
            <a:off x="3063624" y="4214157"/>
            <a:ext cx="3016753" cy="599698"/>
            <a:chOff x="2555775" y="4281200"/>
            <a:chExt cx="2788900" cy="532449"/>
          </a:xfrm>
        </p:grpSpPr>
        <p:pic>
          <p:nvPicPr>
            <p:cNvPr id="55" name="Google Shape;55;p13"/>
            <p:cNvPicPr preferRelativeResize="0"/>
            <p:nvPr/>
          </p:nvPicPr>
          <p:blipFill>
            <a:blip r:embed="rId3">
              <a:alphaModFix/>
            </a:blip>
            <a:stretch>
              <a:fillRect/>
            </a:stretch>
          </p:blipFill>
          <p:spPr>
            <a:xfrm>
              <a:off x="4886550" y="4318362"/>
              <a:ext cx="458125" cy="458125"/>
            </a:xfrm>
            <a:prstGeom prst="rect">
              <a:avLst/>
            </a:prstGeom>
            <a:noFill/>
            <a:ln>
              <a:noFill/>
            </a:ln>
          </p:spPr>
        </p:pic>
        <p:pic>
          <p:nvPicPr>
            <p:cNvPr id="56" name="Google Shape;56;p13"/>
            <p:cNvPicPr preferRelativeResize="0"/>
            <p:nvPr/>
          </p:nvPicPr>
          <p:blipFill rotWithShape="1">
            <a:blip r:embed="rId4">
              <a:alphaModFix/>
            </a:blip>
            <a:srcRect b="37229" l="0" r="0" t="38110"/>
            <a:stretch/>
          </p:blipFill>
          <p:spPr>
            <a:xfrm>
              <a:off x="2555775" y="4281200"/>
              <a:ext cx="2159201" cy="532449"/>
            </a:xfrm>
            <a:prstGeom prst="rect">
              <a:avLst/>
            </a:prstGeom>
            <a:noFill/>
            <a:ln>
              <a:noFill/>
            </a:ln>
          </p:spPr>
        </p:pic>
      </p:grpSp>
      <p:sp>
        <p:nvSpPr>
          <p:cNvPr id="57" name="Google Shape;57;p13"/>
          <p:cNvSpPr/>
          <p:nvPr/>
        </p:nvSpPr>
        <p:spPr>
          <a:xfrm>
            <a:off x="2491650" y="2726700"/>
            <a:ext cx="4160700" cy="415200"/>
          </a:xfrm>
          <a:prstGeom prst="roundRect">
            <a:avLst>
              <a:gd fmla="val 16667" name="adj"/>
            </a:avLst>
          </a:prstGeom>
          <a:solidFill>
            <a:srgbClr val="7A306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8" name="Google Shape;58;p13"/>
          <p:cNvSpPr txBox="1"/>
          <p:nvPr/>
        </p:nvSpPr>
        <p:spPr>
          <a:xfrm>
            <a:off x="2595600" y="2678100"/>
            <a:ext cx="3952800" cy="415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2000">
                <a:solidFill>
                  <a:srgbClr val="FFFFFF"/>
                </a:solidFill>
                <a:latin typeface="Poppins Medium"/>
                <a:ea typeface="Poppins Medium"/>
                <a:cs typeface="Poppins Medium"/>
                <a:sym typeface="Poppins Medium"/>
              </a:rPr>
              <a:t>Biografía, entrevista y reseña</a:t>
            </a:r>
            <a:endParaRPr sz="2000">
              <a:solidFill>
                <a:srgbClr val="FFFFFF"/>
              </a:solidFill>
              <a:latin typeface="Poppins Medium"/>
              <a:ea typeface="Poppins Medium"/>
              <a:cs typeface="Poppins Medium"/>
              <a:sym typeface="Poppins Medium"/>
            </a:endParaRPr>
          </a:p>
          <a:p>
            <a:pPr indent="0" lvl="0" marL="0" rtl="0" algn="ctr">
              <a:spcBef>
                <a:spcPts val="0"/>
              </a:spcBef>
              <a:spcAft>
                <a:spcPts val="0"/>
              </a:spcAft>
              <a:buNone/>
            </a:pPr>
            <a:r>
              <a:t/>
            </a:r>
            <a:endParaRPr sz="2000">
              <a:solidFill>
                <a:srgbClr val="FFFFFF"/>
              </a:solidFill>
              <a:latin typeface="Poppins Medium"/>
              <a:ea typeface="Poppins Medium"/>
              <a:cs typeface="Poppins Medium"/>
              <a:sym typeface="Poppins Medium"/>
            </a:endParaRPr>
          </a:p>
        </p:txBody>
      </p:sp>
      <p:sp>
        <p:nvSpPr>
          <p:cNvPr id="59" name="Google Shape;59;p13"/>
          <p:cNvSpPr/>
          <p:nvPr/>
        </p:nvSpPr>
        <p:spPr>
          <a:xfrm flipH="1">
            <a:off x="6587400" y="6675"/>
            <a:ext cx="2556600" cy="415200"/>
          </a:xfrm>
          <a:prstGeom prst="homePlate">
            <a:avLst>
              <a:gd fmla="val 50000" name="adj"/>
            </a:avLst>
          </a:prstGeom>
          <a:solidFill>
            <a:srgbClr val="03B5A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0" name="Google Shape;60;p13"/>
          <p:cNvSpPr txBox="1"/>
          <p:nvPr/>
        </p:nvSpPr>
        <p:spPr>
          <a:xfrm>
            <a:off x="6663600" y="2775"/>
            <a:ext cx="2495100" cy="27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1600">
                <a:solidFill>
                  <a:srgbClr val="FFFFFF"/>
                </a:solidFill>
                <a:latin typeface="Poppins"/>
                <a:ea typeface="Poppins"/>
                <a:cs typeface="Poppins"/>
                <a:sym typeface="Poppins"/>
              </a:rPr>
              <a:t>TERCER </a:t>
            </a:r>
            <a:r>
              <a:rPr lang="es" sz="1600">
                <a:solidFill>
                  <a:srgbClr val="FFFFFF"/>
                </a:solidFill>
                <a:latin typeface="Poppins"/>
                <a:ea typeface="Poppins"/>
                <a:cs typeface="Poppins"/>
                <a:sym typeface="Poppins"/>
              </a:rPr>
              <a:t>ENCUENTRO</a:t>
            </a:r>
            <a:endParaRPr sz="1600">
              <a:solidFill>
                <a:srgbClr val="FFFFFF"/>
              </a:solidFill>
              <a:latin typeface="Poppins"/>
              <a:ea typeface="Poppins"/>
              <a:cs typeface="Poppins"/>
              <a:sym typeface="Poppins"/>
            </a:endParaRPr>
          </a:p>
        </p:txBody>
      </p:sp>
      <p:pic>
        <p:nvPicPr>
          <p:cNvPr id="61" name="Google Shape;61;p13"/>
          <p:cNvPicPr preferRelativeResize="0"/>
          <p:nvPr/>
        </p:nvPicPr>
        <p:blipFill rotWithShape="1">
          <a:blip r:embed="rId5">
            <a:alphaModFix/>
          </a:blip>
          <a:srcRect b="42295" l="0" r="0" t="42295"/>
          <a:stretch/>
        </p:blipFill>
        <p:spPr>
          <a:xfrm>
            <a:off x="1319274" y="1584575"/>
            <a:ext cx="6505452" cy="10024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A306C"/>
        </a:solidFill>
      </p:bgPr>
    </p:bg>
    <p:spTree>
      <p:nvGrpSpPr>
        <p:cNvPr id="171" name="Shape 171"/>
        <p:cNvGrpSpPr/>
        <p:nvPr/>
      </p:nvGrpSpPr>
      <p:grpSpPr>
        <a:xfrm>
          <a:off x="0" y="0"/>
          <a:ext cx="0" cy="0"/>
          <a:chOff x="0" y="0"/>
          <a:chExt cx="0" cy="0"/>
        </a:xfrm>
      </p:grpSpPr>
      <p:sp>
        <p:nvSpPr>
          <p:cNvPr id="172" name="Google Shape;172;p22"/>
          <p:cNvSpPr/>
          <p:nvPr/>
        </p:nvSpPr>
        <p:spPr>
          <a:xfrm rot="10800000">
            <a:off x="0" y="0"/>
            <a:ext cx="9144000" cy="4468800"/>
          </a:xfrm>
          <a:prstGeom prst="round2SameRect">
            <a:avLst>
              <a:gd fmla="val 16667" name="adj1"/>
              <a:gd fmla="val 0" name="adj2"/>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3" name="Google Shape;173;p22"/>
          <p:cNvSpPr txBox="1"/>
          <p:nvPr>
            <p:ph type="title"/>
          </p:nvPr>
        </p:nvSpPr>
        <p:spPr>
          <a:xfrm>
            <a:off x="695441" y="407100"/>
            <a:ext cx="2859900" cy="612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s" sz="2420">
                <a:solidFill>
                  <a:srgbClr val="434343"/>
                </a:solidFill>
                <a:latin typeface="Poppins SemiBold"/>
                <a:ea typeface="Poppins SemiBold"/>
                <a:cs typeface="Poppins SemiBold"/>
                <a:sym typeface="Poppins SemiBold"/>
              </a:rPr>
              <a:t>Entrevista</a:t>
            </a:r>
            <a:r>
              <a:rPr lang="es" sz="2420">
                <a:solidFill>
                  <a:srgbClr val="434343"/>
                </a:solidFill>
                <a:latin typeface="Poppins SemiBold"/>
                <a:ea typeface="Poppins SemiBold"/>
                <a:cs typeface="Poppins SemiBold"/>
                <a:sym typeface="Poppins SemiBold"/>
              </a:rPr>
              <a:t>ndo-IA</a:t>
            </a:r>
            <a:endParaRPr sz="2420">
              <a:solidFill>
                <a:srgbClr val="434343"/>
              </a:solidFill>
              <a:latin typeface="Poppins SemiBold"/>
              <a:ea typeface="Poppins SemiBold"/>
              <a:cs typeface="Poppins SemiBold"/>
              <a:sym typeface="Poppins SemiBold"/>
            </a:endParaRPr>
          </a:p>
        </p:txBody>
      </p:sp>
      <p:sp>
        <p:nvSpPr>
          <p:cNvPr id="174" name="Google Shape;174;p22"/>
          <p:cNvSpPr txBox="1"/>
          <p:nvPr>
            <p:ph idx="1" type="body"/>
          </p:nvPr>
        </p:nvSpPr>
        <p:spPr>
          <a:xfrm>
            <a:off x="695441" y="867600"/>
            <a:ext cx="5965200" cy="3411600"/>
          </a:xfrm>
          <a:prstGeom prst="rect">
            <a:avLst/>
          </a:prstGeom>
        </p:spPr>
        <p:txBody>
          <a:bodyPr anchorCtr="0" anchor="t" bIns="91425" lIns="91425" spcFirstLastPara="1" rIns="91425" wrap="square" tIns="91425">
            <a:noAutofit/>
          </a:bodyPr>
          <a:lstStyle/>
          <a:p>
            <a:pPr indent="0" lvl="0" marL="0" rtl="0" algn="just">
              <a:lnSpc>
                <a:spcPct val="100000"/>
              </a:lnSpc>
              <a:spcBef>
                <a:spcPts val="0"/>
              </a:spcBef>
              <a:spcAft>
                <a:spcPts val="0"/>
              </a:spcAft>
              <a:buNone/>
            </a:pPr>
            <a:r>
              <a:rPr lang="es" sz="1500">
                <a:solidFill>
                  <a:srgbClr val="434343"/>
                </a:solidFill>
                <a:latin typeface="Poppins Medium"/>
                <a:ea typeface="Poppins Medium"/>
                <a:cs typeface="Poppins Medium"/>
                <a:sym typeface="Poppins Medium"/>
              </a:rPr>
              <a:t>En pareja, prueben entrevistar a una IA de su elección, realizando estas u otras preguntas:</a:t>
            </a:r>
            <a:endParaRPr sz="1500">
              <a:solidFill>
                <a:srgbClr val="434343"/>
              </a:solidFill>
              <a:latin typeface="Poppins Medium"/>
              <a:ea typeface="Poppins Medium"/>
              <a:cs typeface="Poppins Medium"/>
              <a:sym typeface="Poppins Medium"/>
            </a:endParaRPr>
          </a:p>
          <a:p>
            <a:pPr indent="0" lvl="0" marL="0" rtl="0" algn="just">
              <a:lnSpc>
                <a:spcPct val="100000"/>
              </a:lnSpc>
              <a:spcBef>
                <a:spcPts val="1200"/>
              </a:spcBef>
              <a:spcAft>
                <a:spcPts val="0"/>
              </a:spcAft>
              <a:buNone/>
            </a:pPr>
            <a:r>
              <a:rPr lang="es" sz="1500">
                <a:solidFill>
                  <a:srgbClr val="434343"/>
                </a:solidFill>
                <a:latin typeface="Poppins Medium"/>
                <a:ea typeface="Poppins Medium"/>
                <a:cs typeface="Poppins Medium"/>
                <a:sym typeface="Poppins Medium"/>
              </a:rPr>
              <a:t>¿Qué funciones o tareas podés realizar?</a:t>
            </a:r>
            <a:endParaRPr sz="1500">
              <a:solidFill>
                <a:srgbClr val="434343"/>
              </a:solidFill>
              <a:latin typeface="Poppins Medium"/>
              <a:ea typeface="Poppins Medium"/>
              <a:cs typeface="Poppins Medium"/>
              <a:sym typeface="Poppins Medium"/>
            </a:endParaRPr>
          </a:p>
          <a:p>
            <a:pPr indent="0" lvl="0" marL="0" rtl="0" algn="just">
              <a:lnSpc>
                <a:spcPct val="100000"/>
              </a:lnSpc>
              <a:spcBef>
                <a:spcPts val="1200"/>
              </a:spcBef>
              <a:spcAft>
                <a:spcPts val="0"/>
              </a:spcAft>
              <a:buNone/>
            </a:pPr>
            <a:r>
              <a:rPr lang="es" sz="1500">
                <a:solidFill>
                  <a:srgbClr val="434343"/>
                </a:solidFill>
                <a:latin typeface="Poppins Medium"/>
                <a:ea typeface="Poppins Medium"/>
                <a:cs typeface="Poppins Medium"/>
                <a:sym typeface="Poppins Medium"/>
              </a:rPr>
              <a:t>¿Conocés al historietista argentino Liniers? ¿Y a Enriqueta y Fellini?</a:t>
            </a:r>
            <a:endParaRPr sz="1500">
              <a:solidFill>
                <a:srgbClr val="434343"/>
              </a:solidFill>
              <a:latin typeface="Poppins Medium"/>
              <a:ea typeface="Poppins Medium"/>
              <a:cs typeface="Poppins Medium"/>
              <a:sym typeface="Poppins Medium"/>
            </a:endParaRPr>
          </a:p>
          <a:p>
            <a:pPr indent="0" lvl="0" marL="0" rtl="0" algn="just">
              <a:lnSpc>
                <a:spcPct val="100000"/>
              </a:lnSpc>
              <a:spcBef>
                <a:spcPts val="1200"/>
              </a:spcBef>
              <a:spcAft>
                <a:spcPts val="0"/>
              </a:spcAft>
              <a:buNone/>
            </a:pPr>
            <a:r>
              <a:rPr lang="es" sz="1500">
                <a:solidFill>
                  <a:srgbClr val="434343"/>
                </a:solidFill>
                <a:latin typeface="Poppins Medium"/>
                <a:ea typeface="Poppins Medium"/>
                <a:cs typeface="Poppins Medium"/>
                <a:sym typeface="Poppins Medium"/>
              </a:rPr>
              <a:t>¿Estás trabajando de lo que te gusta como lo hace Liniers?  ¿Qué opinás de otras IA que se dedican a tareas similares que las tuyas? ¿Te definirías como un robot o como un humano? ¿Por qué? ¿Cómo les resultó la experiencia de entrevistar a la IA? ¿A qué conclusiones pueden llegar respecto de la forma de la interacción y de las respuestas que brinda?</a:t>
            </a:r>
            <a:endParaRPr sz="1500">
              <a:solidFill>
                <a:srgbClr val="434343"/>
              </a:solidFill>
              <a:latin typeface="Poppins Medium"/>
              <a:ea typeface="Poppins Medium"/>
              <a:cs typeface="Poppins Medium"/>
              <a:sym typeface="Poppins Medium"/>
            </a:endParaRPr>
          </a:p>
          <a:p>
            <a:pPr indent="0" lvl="0" marL="0" rtl="0" algn="l">
              <a:spcBef>
                <a:spcPts val="1200"/>
              </a:spcBef>
              <a:spcAft>
                <a:spcPts val="1200"/>
              </a:spcAft>
              <a:buNone/>
            </a:pPr>
            <a:r>
              <a:t/>
            </a:r>
            <a:endParaRPr sz="1600"/>
          </a:p>
        </p:txBody>
      </p:sp>
      <p:pic>
        <p:nvPicPr>
          <p:cNvPr id="175" name="Google Shape;175;p22"/>
          <p:cNvPicPr preferRelativeResize="0"/>
          <p:nvPr/>
        </p:nvPicPr>
        <p:blipFill>
          <a:blip r:embed="rId3">
            <a:alphaModFix/>
          </a:blip>
          <a:stretch>
            <a:fillRect/>
          </a:stretch>
        </p:blipFill>
        <p:spPr>
          <a:xfrm>
            <a:off x="6940259" y="1888379"/>
            <a:ext cx="1508300" cy="643392"/>
          </a:xfrm>
          <a:prstGeom prst="rect">
            <a:avLst/>
          </a:prstGeom>
          <a:noFill/>
          <a:ln>
            <a:noFill/>
          </a:ln>
        </p:spPr>
      </p:pic>
      <p:pic>
        <p:nvPicPr>
          <p:cNvPr id="176" name="Google Shape;176;p22"/>
          <p:cNvPicPr preferRelativeResize="0"/>
          <p:nvPr/>
        </p:nvPicPr>
        <p:blipFill>
          <a:blip r:embed="rId4">
            <a:alphaModFix/>
          </a:blip>
          <a:stretch>
            <a:fillRect/>
          </a:stretch>
        </p:blipFill>
        <p:spPr>
          <a:xfrm>
            <a:off x="6940266" y="1227358"/>
            <a:ext cx="1508293" cy="612850"/>
          </a:xfrm>
          <a:prstGeom prst="rect">
            <a:avLst/>
          </a:prstGeom>
          <a:noFill/>
          <a:ln>
            <a:noFill/>
          </a:ln>
        </p:spPr>
      </p:pic>
      <p:pic>
        <p:nvPicPr>
          <p:cNvPr id="177" name="Google Shape;177;p22"/>
          <p:cNvPicPr preferRelativeResize="0"/>
          <p:nvPr/>
        </p:nvPicPr>
        <p:blipFill>
          <a:blip r:embed="rId5">
            <a:alphaModFix/>
          </a:blip>
          <a:stretch>
            <a:fillRect/>
          </a:stretch>
        </p:blipFill>
        <p:spPr>
          <a:xfrm>
            <a:off x="6940259" y="3322184"/>
            <a:ext cx="1508300" cy="719958"/>
          </a:xfrm>
          <a:prstGeom prst="rect">
            <a:avLst/>
          </a:prstGeom>
          <a:noFill/>
          <a:ln>
            <a:noFill/>
          </a:ln>
        </p:spPr>
      </p:pic>
      <p:pic>
        <p:nvPicPr>
          <p:cNvPr id="178" name="Google Shape;178;p22"/>
          <p:cNvPicPr preferRelativeResize="0"/>
          <p:nvPr/>
        </p:nvPicPr>
        <p:blipFill>
          <a:blip r:embed="rId6">
            <a:alphaModFix/>
          </a:blip>
          <a:stretch>
            <a:fillRect/>
          </a:stretch>
        </p:blipFill>
        <p:spPr>
          <a:xfrm>
            <a:off x="6940259" y="2579942"/>
            <a:ext cx="1508300" cy="694072"/>
          </a:xfrm>
          <a:prstGeom prst="rect">
            <a:avLst/>
          </a:prstGeom>
          <a:noFill/>
          <a:ln>
            <a:noFill/>
          </a:ln>
        </p:spPr>
      </p:pic>
      <p:grpSp>
        <p:nvGrpSpPr>
          <p:cNvPr id="179" name="Google Shape;179;p22"/>
          <p:cNvGrpSpPr/>
          <p:nvPr/>
        </p:nvGrpSpPr>
        <p:grpSpPr>
          <a:xfrm>
            <a:off x="644631" y="4593112"/>
            <a:ext cx="7854738" cy="405775"/>
            <a:chOff x="644625" y="4615787"/>
            <a:chExt cx="7854738" cy="405775"/>
          </a:xfrm>
        </p:grpSpPr>
        <p:pic>
          <p:nvPicPr>
            <p:cNvPr id="180" name="Google Shape;180;p22"/>
            <p:cNvPicPr preferRelativeResize="0"/>
            <p:nvPr/>
          </p:nvPicPr>
          <p:blipFill>
            <a:blip r:embed="rId7">
              <a:alphaModFix/>
            </a:blip>
            <a:stretch>
              <a:fillRect/>
            </a:stretch>
          </p:blipFill>
          <p:spPr>
            <a:xfrm>
              <a:off x="2880950" y="4637450"/>
              <a:ext cx="362450" cy="362450"/>
            </a:xfrm>
            <a:prstGeom prst="rect">
              <a:avLst/>
            </a:prstGeom>
            <a:noFill/>
            <a:ln>
              <a:noFill/>
            </a:ln>
          </p:spPr>
        </p:pic>
        <p:pic>
          <p:nvPicPr>
            <p:cNvPr id="181" name="Google Shape;181;p22"/>
            <p:cNvPicPr preferRelativeResize="0"/>
            <p:nvPr/>
          </p:nvPicPr>
          <p:blipFill rotWithShape="1">
            <a:blip r:embed="rId8">
              <a:alphaModFix/>
            </a:blip>
            <a:srcRect b="40539" l="0" r="0" t="39957"/>
            <a:stretch/>
          </p:blipFill>
          <p:spPr>
            <a:xfrm>
              <a:off x="644625" y="4615787"/>
              <a:ext cx="2080599" cy="405775"/>
            </a:xfrm>
            <a:prstGeom prst="rect">
              <a:avLst/>
            </a:prstGeom>
            <a:noFill/>
            <a:ln>
              <a:noFill/>
            </a:ln>
          </p:spPr>
        </p:pic>
        <p:pic>
          <p:nvPicPr>
            <p:cNvPr id="182" name="Google Shape;182;p22"/>
            <p:cNvPicPr preferRelativeResize="0"/>
            <p:nvPr/>
          </p:nvPicPr>
          <p:blipFill rotWithShape="1">
            <a:blip r:embed="rId9">
              <a:alphaModFix/>
            </a:blip>
            <a:srcRect b="41673" l="0" r="0" t="41979"/>
            <a:stretch/>
          </p:blipFill>
          <p:spPr>
            <a:xfrm>
              <a:off x="6110975" y="4623450"/>
              <a:ext cx="2388388" cy="390451"/>
            </a:xfrm>
            <a:prstGeom prst="rect">
              <a:avLst/>
            </a:prstGeom>
            <a:noFill/>
            <a:ln>
              <a:noFill/>
            </a:ln>
          </p:spPr>
        </p:pic>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A306C"/>
        </a:solidFill>
      </p:bgPr>
    </p:bg>
    <p:spTree>
      <p:nvGrpSpPr>
        <p:cNvPr id="186" name="Shape 186"/>
        <p:cNvGrpSpPr/>
        <p:nvPr/>
      </p:nvGrpSpPr>
      <p:grpSpPr>
        <a:xfrm>
          <a:off x="0" y="0"/>
          <a:ext cx="0" cy="0"/>
          <a:chOff x="0" y="0"/>
          <a:chExt cx="0" cy="0"/>
        </a:xfrm>
      </p:grpSpPr>
      <p:sp>
        <p:nvSpPr>
          <p:cNvPr id="187" name="Google Shape;187;p23"/>
          <p:cNvSpPr/>
          <p:nvPr/>
        </p:nvSpPr>
        <p:spPr>
          <a:xfrm rot="10800000">
            <a:off x="0" y="0"/>
            <a:ext cx="9144000" cy="4468800"/>
          </a:xfrm>
          <a:prstGeom prst="round2SameRect">
            <a:avLst>
              <a:gd fmla="val 16667" name="adj1"/>
              <a:gd fmla="val 0" name="adj2"/>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188" name="Google Shape;188;p23"/>
          <p:cNvGrpSpPr/>
          <p:nvPr/>
        </p:nvGrpSpPr>
        <p:grpSpPr>
          <a:xfrm>
            <a:off x="644631" y="4593112"/>
            <a:ext cx="7854738" cy="405775"/>
            <a:chOff x="644625" y="4615787"/>
            <a:chExt cx="7854738" cy="405775"/>
          </a:xfrm>
        </p:grpSpPr>
        <p:pic>
          <p:nvPicPr>
            <p:cNvPr id="189" name="Google Shape;189;p23"/>
            <p:cNvPicPr preferRelativeResize="0"/>
            <p:nvPr/>
          </p:nvPicPr>
          <p:blipFill>
            <a:blip r:embed="rId3">
              <a:alphaModFix/>
            </a:blip>
            <a:stretch>
              <a:fillRect/>
            </a:stretch>
          </p:blipFill>
          <p:spPr>
            <a:xfrm>
              <a:off x="2880950" y="4637450"/>
              <a:ext cx="362450" cy="362450"/>
            </a:xfrm>
            <a:prstGeom prst="rect">
              <a:avLst/>
            </a:prstGeom>
            <a:noFill/>
            <a:ln>
              <a:noFill/>
            </a:ln>
          </p:spPr>
        </p:pic>
        <p:pic>
          <p:nvPicPr>
            <p:cNvPr id="190" name="Google Shape;190;p23"/>
            <p:cNvPicPr preferRelativeResize="0"/>
            <p:nvPr/>
          </p:nvPicPr>
          <p:blipFill rotWithShape="1">
            <a:blip r:embed="rId4">
              <a:alphaModFix/>
            </a:blip>
            <a:srcRect b="40539" l="0" r="0" t="39957"/>
            <a:stretch/>
          </p:blipFill>
          <p:spPr>
            <a:xfrm>
              <a:off x="644625" y="4615787"/>
              <a:ext cx="2080599" cy="405775"/>
            </a:xfrm>
            <a:prstGeom prst="rect">
              <a:avLst/>
            </a:prstGeom>
            <a:noFill/>
            <a:ln>
              <a:noFill/>
            </a:ln>
          </p:spPr>
        </p:pic>
        <p:pic>
          <p:nvPicPr>
            <p:cNvPr id="191" name="Google Shape;191;p23"/>
            <p:cNvPicPr preferRelativeResize="0"/>
            <p:nvPr/>
          </p:nvPicPr>
          <p:blipFill rotWithShape="1">
            <a:blip r:embed="rId5">
              <a:alphaModFix/>
            </a:blip>
            <a:srcRect b="41673" l="0" r="0" t="41979"/>
            <a:stretch/>
          </p:blipFill>
          <p:spPr>
            <a:xfrm>
              <a:off x="6110975" y="4623450"/>
              <a:ext cx="2388388" cy="390451"/>
            </a:xfrm>
            <a:prstGeom prst="rect">
              <a:avLst/>
            </a:prstGeom>
            <a:noFill/>
            <a:ln>
              <a:noFill/>
            </a:ln>
          </p:spPr>
        </p:pic>
      </p:grpSp>
      <p:pic>
        <p:nvPicPr>
          <p:cNvPr id="192" name="Google Shape;192;p23"/>
          <p:cNvPicPr preferRelativeResize="0"/>
          <p:nvPr/>
        </p:nvPicPr>
        <p:blipFill>
          <a:blip r:embed="rId6">
            <a:alphaModFix/>
          </a:blip>
          <a:stretch>
            <a:fillRect/>
          </a:stretch>
        </p:blipFill>
        <p:spPr>
          <a:xfrm>
            <a:off x="1873512" y="1872825"/>
            <a:ext cx="5396975" cy="2199250"/>
          </a:xfrm>
          <a:prstGeom prst="rect">
            <a:avLst/>
          </a:prstGeom>
          <a:noFill/>
          <a:ln>
            <a:noFill/>
          </a:ln>
        </p:spPr>
      </p:pic>
      <p:sp>
        <p:nvSpPr>
          <p:cNvPr id="193" name="Google Shape;193;p23"/>
          <p:cNvSpPr txBox="1"/>
          <p:nvPr/>
        </p:nvSpPr>
        <p:spPr>
          <a:xfrm>
            <a:off x="1847850" y="614225"/>
            <a:ext cx="5448300" cy="1108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990"/>
              <a:buFont typeface="Arial"/>
              <a:buNone/>
            </a:pPr>
            <a:r>
              <a:rPr lang="es" sz="2020">
                <a:solidFill>
                  <a:srgbClr val="434343"/>
                </a:solidFill>
                <a:latin typeface="Poppins SemiBold"/>
                <a:ea typeface="Poppins SemiBold"/>
                <a:cs typeface="Poppins SemiBold"/>
                <a:sym typeface="Poppins SemiBold"/>
              </a:rPr>
              <a:t>¿Te quedaste con ganas de saber más </a:t>
            </a:r>
            <a:endParaRPr sz="2020">
              <a:solidFill>
                <a:srgbClr val="434343"/>
              </a:solidFill>
              <a:latin typeface="Poppins SemiBold"/>
              <a:ea typeface="Poppins SemiBold"/>
              <a:cs typeface="Poppins SemiBold"/>
              <a:sym typeface="Poppins SemiBold"/>
            </a:endParaRPr>
          </a:p>
          <a:p>
            <a:pPr indent="0" lvl="0" marL="0" rtl="0" algn="ctr">
              <a:spcBef>
                <a:spcPts val="0"/>
              </a:spcBef>
              <a:spcAft>
                <a:spcPts val="0"/>
              </a:spcAft>
              <a:buClr>
                <a:schemeClr val="dk1"/>
              </a:buClr>
              <a:buSzPts val="990"/>
              <a:buFont typeface="Arial"/>
              <a:buNone/>
            </a:pPr>
            <a:r>
              <a:rPr lang="es" sz="2020">
                <a:solidFill>
                  <a:srgbClr val="434343"/>
                </a:solidFill>
                <a:latin typeface="Poppins SemiBold"/>
                <a:ea typeface="Poppins SemiBold"/>
                <a:cs typeface="Poppins SemiBold"/>
                <a:sym typeface="Poppins SemiBold"/>
              </a:rPr>
              <a:t>sobre Enriqueta y Fellini? </a:t>
            </a:r>
            <a:endParaRPr sz="2020">
              <a:solidFill>
                <a:srgbClr val="434343"/>
              </a:solidFill>
              <a:latin typeface="Poppins SemiBold"/>
              <a:ea typeface="Poppins SemiBold"/>
              <a:cs typeface="Poppins SemiBold"/>
              <a:sym typeface="Poppins SemiBold"/>
            </a:endParaRPr>
          </a:p>
          <a:p>
            <a:pPr indent="0" lvl="0" marL="0" rtl="0" algn="ctr">
              <a:spcBef>
                <a:spcPts val="0"/>
              </a:spcBef>
              <a:spcAft>
                <a:spcPts val="0"/>
              </a:spcAft>
              <a:buClr>
                <a:schemeClr val="dk1"/>
              </a:buClr>
              <a:buSzPts val="990"/>
              <a:buFont typeface="Arial"/>
              <a:buNone/>
            </a:pPr>
            <a:r>
              <a:rPr lang="es" sz="2020">
                <a:solidFill>
                  <a:srgbClr val="434343"/>
                </a:solidFill>
                <a:latin typeface="Poppins SemiBold"/>
                <a:ea typeface="Poppins SemiBold"/>
                <a:cs typeface="Poppins SemiBold"/>
                <a:sym typeface="Poppins SemiBold"/>
              </a:rPr>
              <a:t>¡Leé esta </a:t>
            </a:r>
            <a:r>
              <a:rPr b="1" lang="es" sz="2020">
                <a:solidFill>
                  <a:srgbClr val="03B5AA"/>
                </a:solidFill>
                <a:uFill>
                  <a:noFill/>
                </a:uFill>
                <a:latin typeface="Poppins"/>
                <a:ea typeface="Poppins"/>
                <a:cs typeface="Poppins"/>
                <a:sym typeface="Poppins"/>
                <a:hlinkClick r:id="rId7">
                  <a:extLst>
                    <a:ext uri="{A12FA001-AC4F-418D-AE19-62706E023703}">
                      <ahyp:hlinkClr val="tx"/>
                    </a:ext>
                  </a:extLst>
                </a:hlinkClick>
              </a:rPr>
              <a:t>reseña</a:t>
            </a:r>
            <a:r>
              <a:rPr lang="es" sz="2020">
                <a:solidFill>
                  <a:srgbClr val="434343"/>
                </a:solidFill>
                <a:latin typeface="Poppins SemiBold"/>
                <a:ea typeface="Poppins SemiBold"/>
                <a:cs typeface="Poppins SemiBold"/>
                <a:sym typeface="Poppins SemiBold"/>
              </a:rPr>
              <a:t>!</a:t>
            </a:r>
            <a:endParaRPr sz="2020">
              <a:solidFill>
                <a:srgbClr val="434343"/>
              </a:solidFill>
              <a:latin typeface="Poppins SemiBold"/>
              <a:ea typeface="Poppins SemiBold"/>
              <a:cs typeface="Poppins SemiBold"/>
              <a:sym typeface="Poppins SemiBold"/>
            </a:endParaRPr>
          </a:p>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A306C"/>
        </a:solidFill>
      </p:bgPr>
    </p:bg>
    <p:spTree>
      <p:nvGrpSpPr>
        <p:cNvPr id="197" name="Shape 197"/>
        <p:cNvGrpSpPr/>
        <p:nvPr/>
      </p:nvGrpSpPr>
      <p:grpSpPr>
        <a:xfrm>
          <a:off x="0" y="0"/>
          <a:ext cx="0" cy="0"/>
          <a:chOff x="0" y="0"/>
          <a:chExt cx="0" cy="0"/>
        </a:xfrm>
      </p:grpSpPr>
      <p:sp>
        <p:nvSpPr>
          <p:cNvPr id="198" name="Google Shape;198;p24"/>
          <p:cNvSpPr/>
          <p:nvPr/>
        </p:nvSpPr>
        <p:spPr>
          <a:xfrm rot="10800000">
            <a:off x="0" y="0"/>
            <a:ext cx="9144000" cy="4468800"/>
          </a:xfrm>
          <a:prstGeom prst="round2SameRect">
            <a:avLst>
              <a:gd fmla="val 16667" name="adj1"/>
              <a:gd fmla="val 0" name="adj2"/>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199" name="Google Shape;199;p24"/>
          <p:cNvGrpSpPr/>
          <p:nvPr/>
        </p:nvGrpSpPr>
        <p:grpSpPr>
          <a:xfrm>
            <a:off x="644631" y="4593112"/>
            <a:ext cx="7854738" cy="405775"/>
            <a:chOff x="644625" y="4615787"/>
            <a:chExt cx="7854738" cy="405775"/>
          </a:xfrm>
        </p:grpSpPr>
        <p:pic>
          <p:nvPicPr>
            <p:cNvPr id="200" name="Google Shape;200;p24"/>
            <p:cNvPicPr preferRelativeResize="0"/>
            <p:nvPr/>
          </p:nvPicPr>
          <p:blipFill>
            <a:blip r:embed="rId3">
              <a:alphaModFix/>
            </a:blip>
            <a:stretch>
              <a:fillRect/>
            </a:stretch>
          </p:blipFill>
          <p:spPr>
            <a:xfrm>
              <a:off x="2880950" y="4637450"/>
              <a:ext cx="362450" cy="362450"/>
            </a:xfrm>
            <a:prstGeom prst="rect">
              <a:avLst/>
            </a:prstGeom>
            <a:noFill/>
            <a:ln>
              <a:noFill/>
            </a:ln>
          </p:spPr>
        </p:pic>
        <p:pic>
          <p:nvPicPr>
            <p:cNvPr id="201" name="Google Shape;201;p24"/>
            <p:cNvPicPr preferRelativeResize="0"/>
            <p:nvPr/>
          </p:nvPicPr>
          <p:blipFill rotWithShape="1">
            <a:blip r:embed="rId4">
              <a:alphaModFix/>
            </a:blip>
            <a:srcRect b="40539" l="0" r="0" t="39957"/>
            <a:stretch/>
          </p:blipFill>
          <p:spPr>
            <a:xfrm>
              <a:off x="644625" y="4615787"/>
              <a:ext cx="2080599" cy="405775"/>
            </a:xfrm>
            <a:prstGeom prst="rect">
              <a:avLst/>
            </a:prstGeom>
            <a:noFill/>
            <a:ln>
              <a:noFill/>
            </a:ln>
          </p:spPr>
        </p:pic>
        <p:pic>
          <p:nvPicPr>
            <p:cNvPr id="202" name="Google Shape;202;p24"/>
            <p:cNvPicPr preferRelativeResize="0"/>
            <p:nvPr/>
          </p:nvPicPr>
          <p:blipFill rotWithShape="1">
            <a:blip r:embed="rId5">
              <a:alphaModFix/>
            </a:blip>
            <a:srcRect b="41673" l="0" r="0" t="41979"/>
            <a:stretch/>
          </p:blipFill>
          <p:spPr>
            <a:xfrm>
              <a:off x="6110975" y="4623450"/>
              <a:ext cx="2388388" cy="390451"/>
            </a:xfrm>
            <a:prstGeom prst="rect">
              <a:avLst/>
            </a:prstGeom>
            <a:noFill/>
            <a:ln>
              <a:noFill/>
            </a:ln>
          </p:spPr>
        </p:pic>
      </p:grpSp>
      <p:pic>
        <p:nvPicPr>
          <p:cNvPr id="203" name="Google Shape;203;p24"/>
          <p:cNvPicPr preferRelativeResize="0"/>
          <p:nvPr/>
        </p:nvPicPr>
        <p:blipFill>
          <a:blip r:embed="rId6">
            <a:alphaModFix/>
          </a:blip>
          <a:stretch>
            <a:fillRect/>
          </a:stretch>
        </p:blipFill>
        <p:spPr>
          <a:xfrm>
            <a:off x="644625" y="391985"/>
            <a:ext cx="7854751" cy="359753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A306C"/>
        </a:solidFill>
      </p:bgPr>
    </p:bg>
    <p:spTree>
      <p:nvGrpSpPr>
        <p:cNvPr id="207" name="Shape 207"/>
        <p:cNvGrpSpPr/>
        <p:nvPr/>
      </p:nvGrpSpPr>
      <p:grpSpPr>
        <a:xfrm>
          <a:off x="0" y="0"/>
          <a:ext cx="0" cy="0"/>
          <a:chOff x="0" y="0"/>
          <a:chExt cx="0" cy="0"/>
        </a:xfrm>
      </p:grpSpPr>
      <p:sp>
        <p:nvSpPr>
          <p:cNvPr id="208" name="Google Shape;208;p25"/>
          <p:cNvSpPr/>
          <p:nvPr/>
        </p:nvSpPr>
        <p:spPr>
          <a:xfrm rot="10800000">
            <a:off x="0" y="0"/>
            <a:ext cx="9144000" cy="4468800"/>
          </a:xfrm>
          <a:prstGeom prst="round2SameRect">
            <a:avLst>
              <a:gd fmla="val 16667" name="adj1"/>
              <a:gd fmla="val 0" name="adj2"/>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9" name="Google Shape;209;p25"/>
          <p:cNvSpPr txBox="1"/>
          <p:nvPr>
            <p:ph type="title"/>
          </p:nvPr>
        </p:nvSpPr>
        <p:spPr>
          <a:xfrm>
            <a:off x="2385750" y="1484369"/>
            <a:ext cx="43725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s" sz="2400">
                <a:solidFill>
                  <a:srgbClr val="434343"/>
                </a:solidFill>
                <a:latin typeface="Poppins SemiBold"/>
                <a:ea typeface="Poppins SemiBold"/>
                <a:cs typeface="Poppins SemiBold"/>
                <a:sym typeface="Poppins SemiBold"/>
              </a:rPr>
              <a:t>Reflexiona</a:t>
            </a:r>
            <a:r>
              <a:rPr lang="es" sz="2400">
                <a:solidFill>
                  <a:srgbClr val="434343"/>
                </a:solidFill>
                <a:latin typeface="Poppins SemiBold"/>
                <a:ea typeface="Poppins SemiBold"/>
                <a:cs typeface="Poppins SemiBold"/>
                <a:sym typeface="Poppins SemiBold"/>
              </a:rPr>
              <a:t>mos entre todos</a:t>
            </a:r>
            <a:endParaRPr sz="2400">
              <a:solidFill>
                <a:srgbClr val="434343"/>
              </a:solidFill>
              <a:latin typeface="Poppins SemiBold"/>
              <a:ea typeface="Poppins SemiBold"/>
              <a:cs typeface="Poppins SemiBold"/>
              <a:sym typeface="Poppins SemiBold"/>
            </a:endParaRPr>
          </a:p>
        </p:txBody>
      </p:sp>
      <p:sp>
        <p:nvSpPr>
          <p:cNvPr id="210" name="Google Shape;210;p25"/>
          <p:cNvSpPr txBox="1"/>
          <p:nvPr>
            <p:ph idx="1" type="body"/>
          </p:nvPr>
        </p:nvSpPr>
        <p:spPr>
          <a:xfrm>
            <a:off x="644700" y="2202744"/>
            <a:ext cx="7854600" cy="19023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lang="es">
                <a:solidFill>
                  <a:srgbClr val="434343"/>
                </a:solidFill>
                <a:latin typeface="Poppins Medium"/>
                <a:ea typeface="Poppins Medium"/>
                <a:cs typeface="Poppins Medium"/>
                <a:sym typeface="Poppins Medium"/>
              </a:rPr>
              <a:t>En </a:t>
            </a:r>
            <a:r>
              <a:rPr b="1" lang="es">
                <a:solidFill>
                  <a:srgbClr val="03B5AA"/>
                </a:solidFill>
                <a:latin typeface="Poppins"/>
                <a:ea typeface="Poppins"/>
                <a:cs typeface="Poppins"/>
                <a:sym typeface="Poppins"/>
              </a:rPr>
              <a:t>Menti.meter</a:t>
            </a:r>
            <a:r>
              <a:rPr lang="es">
                <a:solidFill>
                  <a:srgbClr val="434343"/>
                </a:solidFill>
                <a:latin typeface="Poppins Medium"/>
                <a:ea typeface="Poppins Medium"/>
                <a:cs typeface="Poppins Medium"/>
                <a:sym typeface="Poppins Medium"/>
              </a:rPr>
              <a:t>, te invitamos a compartir:</a:t>
            </a:r>
            <a:endParaRPr>
              <a:solidFill>
                <a:srgbClr val="434343"/>
              </a:solidFill>
              <a:latin typeface="Poppins Medium"/>
              <a:ea typeface="Poppins Medium"/>
              <a:cs typeface="Poppins Medium"/>
              <a:sym typeface="Poppins Medium"/>
            </a:endParaRPr>
          </a:p>
          <a:p>
            <a:pPr indent="-342900" lvl="0" marL="457200" rtl="0" algn="just">
              <a:spcBef>
                <a:spcPts val="1200"/>
              </a:spcBef>
              <a:spcAft>
                <a:spcPts val="0"/>
              </a:spcAft>
              <a:buClr>
                <a:srgbClr val="434343"/>
              </a:buClr>
              <a:buSzPts val="1800"/>
              <a:buFont typeface="Poppins Medium"/>
              <a:buChar char="●"/>
            </a:pPr>
            <a:r>
              <a:rPr lang="es">
                <a:solidFill>
                  <a:srgbClr val="434343"/>
                </a:solidFill>
                <a:latin typeface="Poppins Medium"/>
                <a:ea typeface="Poppins Medium"/>
                <a:cs typeface="Poppins Medium"/>
                <a:sym typeface="Poppins Medium"/>
              </a:rPr>
              <a:t>Una palabra, concepto o contenido que aprendiste en este encuentro.</a:t>
            </a:r>
            <a:endParaRPr>
              <a:solidFill>
                <a:srgbClr val="434343"/>
              </a:solidFill>
              <a:latin typeface="Poppins Medium"/>
              <a:ea typeface="Poppins Medium"/>
              <a:cs typeface="Poppins Medium"/>
              <a:sym typeface="Poppins Medium"/>
            </a:endParaRPr>
          </a:p>
          <a:p>
            <a:pPr indent="-342900" lvl="0" marL="457200" rtl="0" algn="just">
              <a:spcBef>
                <a:spcPts val="0"/>
              </a:spcBef>
              <a:spcAft>
                <a:spcPts val="0"/>
              </a:spcAft>
              <a:buClr>
                <a:srgbClr val="434343"/>
              </a:buClr>
              <a:buSzPts val="1800"/>
              <a:buFont typeface="Poppins Medium"/>
              <a:buChar char="●"/>
            </a:pPr>
            <a:r>
              <a:rPr lang="es">
                <a:solidFill>
                  <a:srgbClr val="434343"/>
                </a:solidFill>
                <a:latin typeface="Poppins Medium"/>
                <a:ea typeface="Poppins Medium"/>
                <a:cs typeface="Poppins Medium"/>
                <a:sym typeface="Poppins Medium"/>
              </a:rPr>
              <a:t>Una palabra, </a:t>
            </a:r>
            <a:r>
              <a:rPr lang="es">
                <a:solidFill>
                  <a:srgbClr val="434343"/>
                </a:solidFill>
                <a:latin typeface="Poppins Medium"/>
                <a:ea typeface="Poppins Medium"/>
                <a:cs typeface="Poppins Medium"/>
                <a:sym typeface="Poppins Medium"/>
              </a:rPr>
              <a:t>frase</a:t>
            </a:r>
            <a:r>
              <a:rPr lang="es">
                <a:solidFill>
                  <a:srgbClr val="434343"/>
                </a:solidFill>
                <a:latin typeface="Poppins Medium"/>
                <a:ea typeface="Poppins Medium"/>
                <a:cs typeface="Poppins Medium"/>
                <a:sym typeface="Poppins Medium"/>
              </a:rPr>
              <a:t> o imagen que refleje lo que te pareció el encuentro de hoy.</a:t>
            </a:r>
            <a:endParaRPr>
              <a:solidFill>
                <a:srgbClr val="434343"/>
              </a:solidFill>
              <a:latin typeface="Poppins Medium"/>
              <a:ea typeface="Poppins Medium"/>
              <a:cs typeface="Poppins Medium"/>
              <a:sym typeface="Poppins Medium"/>
            </a:endParaRPr>
          </a:p>
        </p:txBody>
      </p:sp>
      <p:pic>
        <p:nvPicPr>
          <p:cNvPr id="211" name="Google Shape;211;p25"/>
          <p:cNvPicPr preferRelativeResize="0"/>
          <p:nvPr/>
        </p:nvPicPr>
        <p:blipFill>
          <a:blip r:embed="rId3">
            <a:alphaModFix/>
          </a:blip>
          <a:stretch>
            <a:fillRect/>
          </a:stretch>
        </p:blipFill>
        <p:spPr>
          <a:xfrm>
            <a:off x="2496175" y="428856"/>
            <a:ext cx="4151650" cy="1055525"/>
          </a:xfrm>
          <a:prstGeom prst="rect">
            <a:avLst/>
          </a:prstGeom>
          <a:noFill/>
          <a:ln>
            <a:noFill/>
          </a:ln>
        </p:spPr>
      </p:pic>
      <p:grpSp>
        <p:nvGrpSpPr>
          <p:cNvPr id="212" name="Google Shape;212;p25"/>
          <p:cNvGrpSpPr/>
          <p:nvPr/>
        </p:nvGrpSpPr>
        <p:grpSpPr>
          <a:xfrm>
            <a:off x="644631" y="4593112"/>
            <a:ext cx="7854738" cy="405775"/>
            <a:chOff x="644625" y="4615787"/>
            <a:chExt cx="7854738" cy="405775"/>
          </a:xfrm>
        </p:grpSpPr>
        <p:pic>
          <p:nvPicPr>
            <p:cNvPr id="213" name="Google Shape;213;p25"/>
            <p:cNvPicPr preferRelativeResize="0"/>
            <p:nvPr/>
          </p:nvPicPr>
          <p:blipFill>
            <a:blip r:embed="rId4">
              <a:alphaModFix/>
            </a:blip>
            <a:stretch>
              <a:fillRect/>
            </a:stretch>
          </p:blipFill>
          <p:spPr>
            <a:xfrm>
              <a:off x="2880950" y="4637450"/>
              <a:ext cx="362450" cy="362450"/>
            </a:xfrm>
            <a:prstGeom prst="rect">
              <a:avLst/>
            </a:prstGeom>
            <a:noFill/>
            <a:ln>
              <a:noFill/>
            </a:ln>
          </p:spPr>
        </p:pic>
        <p:pic>
          <p:nvPicPr>
            <p:cNvPr id="214" name="Google Shape;214;p25"/>
            <p:cNvPicPr preferRelativeResize="0"/>
            <p:nvPr/>
          </p:nvPicPr>
          <p:blipFill rotWithShape="1">
            <a:blip r:embed="rId5">
              <a:alphaModFix/>
            </a:blip>
            <a:srcRect b="40539" l="0" r="0" t="39957"/>
            <a:stretch/>
          </p:blipFill>
          <p:spPr>
            <a:xfrm>
              <a:off x="644625" y="4615787"/>
              <a:ext cx="2080599" cy="405775"/>
            </a:xfrm>
            <a:prstGeom prst="rect">
              <a:avLst/>
            </a:prstGeom>
            <a:noFill/>
            <a:ln>
              <a:noFill/>
            </a:ln>
          </p:spPr>
        </p:pic>
        <p:pic>
          <p:nvPicPr>
            <p:cNvPr id="215" name="Google Shape;215;p25"/>
            <p:cNvPicPr preferRelativeResize="0"/>
            <p:nvPr/>
          </p:nvPicPr>
          <p:blipFill rotWithShape="1">
            <a:blip r:embed="rId6">
              <a:alphaModFix/>
            </a:blip>
            <a:srcRect b="41673" l="0" r="0" t="41979"/>
            <a:stretch/>
          </p:blipFill>
          <p:spPr>
            <a:xfrm>
              <a:off x="6110975" y="4623450"/>
              <a:ext cx="2388388" cy="390451"/>
            </a:xfrm>
            <a:prstGeom prst="rect">
              <a:avLst/>
            </a:prstGeom>
            <a:noFill/>
            <a:ln>
              <a:noFill/>
            </a:ln>
          </p:spPr>
        </p:pic>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3B5AA"/>
        </a:solidFill>
      </p:bgPr>
    </p:bg>
    <p:spTree>
      <p:nvGrpSpPr>
        <p:cNvPr id="219" name="Shape 219"/>
        <p:cNvGrpSpPr/>
        <p:nvPr/>
      </p:nvGrpSpPr>
      <p:grpSpPr>
        <a:xfrm>
          <a:off x="0" y="0"/>
          <a:ext cx="0" cy="0"/>
          <a:chOff x="0" y="0"/>
          <a:chExt cx="0" cy="0"/>
        </a:xfrm>
      </p:grpSpPr>
      <p:sp>
        <p:nvSpPr>
          <p:cNvPr id="220" name="Google Shape;220;p26"/>
          <p:cNvSpPr/>
          <p:nvPr/>
        </p:nvSpPr>
        <p:spPr>
          <a:xfrm rot="10800000">
            <a:off x="4629763" y="-25"/>
            <a:ext cx="3810000" cy="4036800"/>
          </a:xfrm>
          <a:prstGeom prst="round2SameRect">
            <a:avLst>
              <a:gd fmla="val 16667" name="adj1"/>
              <a:gd fmla="val 0" name="adj2"/>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221" name="Google Shape;221;p26"/>
          <p:cNvSpPr txBox="1"/>
          <p:nvPr/>
        </p:nvSpPr>
        <p:spPr>
          <a:xfrm>
            <a:off x="4870813" y="1774750"/>
            <a:ext cx="3327900" cy="792600"/>
          </a:xfrm>
          <a:prstGeom prst="rect">
            <a:avLst/>
          </a:prstGeom>
          <a:noFill/>
          <a:ln>
            <a:noFill/>
          </a:ln>
        </p:spPr>
        <p:txBody>
          <a:bodyPr anchorCtr="0" anchor="b" bIns="91425" lIns="91425" spcFirstLastPara="1" rIns="91425" wrap="square" tIns="91425">
            <a:normAutofit lnSpcReduction="20000"/>
          </a:bodyPr>
          <a:lstStyle/>
          <a:p>
            <a:pPr indent="0" lvl="0" marL="0" rtl="0" algn="ctr">
              <a:spcBef>
                <a:spcPts val="0"/>
              </a:spcBef>
              <a:spcAft>
                <a:spcPts val="0"/>
              </a:spcAft>
              <a:buNone/>
            </a:pPr>
            <a:r>
              <a:rPr lang="es" sz="5000">
                <a:solidFill>
                  <a:srgbClr val="03B5AA"/>
                </a:solidFill>
                <a:latin typeface="Poppins ExtraBold"/>
                <a:ea typeface="Poppins ExtraBold"/>
                <a:cs typeface="Poppins ExtraBold"/>
                <a:sym typeface="Poppins ExtraBold"/>
              </a:rPr>
              <a:t>¡Gracias! </a:t>
            </a:r>
            <a:endParaRPr sz="5000">
              <a:solidFill>
                <a:srgbClr val="03B5AA"/>
              </a:solidFill>
              <a:latin typeface="Poppins ExtraBold"/>
              <a:ea typeface="Poppins ExtraBold"/>
              <a:cs typeface="Poppins ExtraBold"/>
              <a:sym typeface="Poppins ExtraBold"/>
            </a:endParaRPr>
          </a:p>
        </p:txBody>
      </p:sp>
      <p:sp>
        <p:nvSpPr>
          <p:cNvPr id="222" name="Google Shape;222;p26"/>
          <p:cNvSpPr txBox="1"/>
          <p:nvPr/>
        </p:nvSpPr>
        <p:spPr>
          <a:xfrm>
            <a:off x="4945663" y="2567350"/>
            <a:ext cx="3178200" cy="79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1900">
                <a:solidFill>
                  <a:srgbClr val="434343"/>
                </a:solidFill>
                <a:latin typeface="Poppins SemiBold"/>
                <a:ea typeface="Poppins SemiBold"/>
                <a:cs typeface="Poppins SemiBold"/>
                <a:sym typeface="Poppins SemiBold"/>
              </a:rPr>
              <a:t>¡Nos encontramos la próxima semana!</a:t>
            </a:r>
            <a:endParaRPr sz="1900">
              <a:solidFill>
                <a:srgbClr val="434343"/>
              </a:solidFill>
              <a:latin typeface="Poppins SemiBold"/>
              <a:ea typeface="Poppins SemiBold"/>
              <a:cs typeface="Poppins SemiBold"/>
              <a:sym typeface="Poppins SemiBold"/>
            </a:endParaRPr>
          </a:p>
        </p:txBody>
      </p:sp>
      <p:grpSp>
        <p:nvGrpSpPr>
          <p:cNvPr id="223" name="Google Shape;223;p26"/>
          <p:cNvGrpSpPr/>
          <p:nvPr/>
        </p:nvGrpSpPr>
        <p:grpSpPr>
          <a:xfrm>
            <a:off x="644631" y="4593112"/>
            <a:ext cx="7854738" cy="405775"/>
            <a:chOff x="644625" y="4615787"/>
            <a:chExt cx="7854738" cy="405775"/>
          </a:xfrm>
        </p:grpSpPr>
        <p:pic>
          <p:nvPicPr>
            <p:cNvPr id="224" name="Google Shape;224;p26"/>
            <p:cNvPicPr preferRelativeResize="0"/>
            <p:nvPr/>
          </p:nvPicPr>
          <p:blipFill>
            <a:blip r:embed="rId3">
              <a:alphaModFix/>
            </a:blip>
            <a:stretch>
              <a:fillRect/>
            </a:stretch>
          </p:blipFill>
          <p:spPr>
            <a:xfrm>
              <a:off x="2880950" y="4637450"/>
              <a:ext cx="362450" cy="362450"/>
            </a:xfrm>
            <a:prstGeom prst="rect">
              <a:avLst/>
            </a:prstGeom>
            <a:noFill/>
            <a:ln>
              <a:noFill/>
            </a:ln>
          </p:spPr>
        </p:pic>
        <p:pic>
          <p:nvPicPr>
            <p:cNvPr id="225" name="Google Shape;225;p26"/>
            <p:cNvPicPr preferRelativeResize="0"/>
            <p:nvPr/>
          </p:nvPicPr>
          <p:blipFill rotWithShape="1">
            <a:blip r:embed="rId4">
              <a:alphaModFix/>
            </a:blip>
            <a:srcRect b="40539" l="0" r="0" t="39957"/>
            <a:stretch/>
          </p:blipFill>
          <p:spPr>
            <a:xfrm>
              <a:off x="644625" y="4615787"/>
              <a:ext cx="2080599" cy="405775"/>
            </a:xfrm>
            <a:prstGeom prst="rect">
              <a:avLst/>
            </a:prstGeom>
            <a:noFill/>
            <a:ln>
              <a:noFill/>
            </a:ln>
          </p:spPr>
        </p:pic>
        <p:pic>
          <p:nvPicPr>
            <p:cNvPr id="226" name="Google Shape;226;p26"/>
            <p:cNvPicPr preferRelativeResize="0"/>
            <p:nvPr/>
          </p:nvPicPr>
          <p:blipFill rotWithShape="1">
            <a:blip r:embed="rId5">
              <a:alphaModFix/>
            </a:blip>
            <a:srcRect b="41673" l="0" r="0" t="41979"/>
            <a:stretch/>
          </p:blipFill>
          <p:spPr>
            <a:xfrm>
              <a:off x="6110975" y="4623450"/>
              <a:ext cx="2388388" cy="390451"/>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A306C"/>
        </a:solidFill>
      </p:bgPr>
    </p:bg>
    <p:spTree>
      <p:nvGrpSpPr>
        <p:cNvPr id="65" name="Shape 65"/>
        <p:cNvGrpSpPr/>
        <p:nvPr/>
      </p:nvGrpSpPr>
      <p:grpSpPr>
        <a:xfrm>
          <a:off x="0" y="0"/>
          <a:ext cx="0" cy="0"/>
          <a:chOff x="0" y="0"/>
          <a:chExt cx="0" cy="0"/>
        </a:xfrm>
      </p:grpSpPr>
      <p:sp>
        <p:nvSpPr>
          <p:cNvPr id="66" name="Google Shape;66;p14"/>
          <p:cNvSpPr/>
          <p:nvPr/>
        </p:nvSpPr>
        <p:spPr>
          <a:xfrm rot="10800000">
            <a:off x="0" y="0"/>
            <a:ext cx="9144000" cy="4468800"/>
          </a:xfrm>
          <a:prstGeom prst="round2SameRect">
            <a:avLst>
              <a:gd fmla="val 16667" name="adj1"/>
              <a:gd fmla="val 0" name="adj2"/>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 name="Google Shape;67;p14"/>
          <p:cNvSpPr txBox="1"/>
          <p:nvPr/>
        </p:nvSpPr>
        <p:spPr>
          <a:xfrm>
            <a:off x="1748850" y="798800"/>
            <a:ext cx="5646300" cy="405900"/>
          </a:xfrm>
          <a:prstGeom prst="rect">
            <a:avLst/>
          </a:prstGeom>
          <a:noFill/>
          <a:ln>
            <a:noFill/>
          </a:ln>
        </p:spPr>
        <p:txBody>
          <a:bodyPr anchorCtr="0" anchor="t" bIns="91425" lIns="91425" spcFirstLastPara="1" rIns="91425" wrap="square" tIns="91425">
            <a:noAutofit/>
          </a:bodyPr>
          <a:lstStyle/>
          <a:p>
            <a:pPr indent="0" lvl="0" marL="0" rtl="0" algn="ctr">
              <a:lnSpc>
                <a:spcPct val="80000"/>
              </a:lnSpc>
              <a:spcBef>
                <a:spcPts val="0"/>
              </a:spcBef>
              <a:spcAft>
                <a:spcPts val="0"/>
              </a:spcAft>
              <a:buSzPts val="688"/>
              <a:buNone/>
            </a:pPr>
            <a:r>
              <a:rPr b="1" lang="es" sz="2400">
                <a:solidFill>
                  <a:srgbClr val="434343"/>
                </a:solidFill>
                <a:latin typeface="Poppins"/>
                <a:ea typeface="Poppins"/>
                <a:cs typeface="Poppins"/>
                <a:sym typeface="Poppins"/>
              </a:rPr>
              <a:t>¿Con qué Enriqueta te </a:t>
            </a:r>
            <a:r>
              <a:rPr b="1" lang="es" sz="2400">
                <a:solidFill>
                  <a:srgbClr val="434343"/>
                </a:solidFill>
                <a:latin typeface="Poppins"/>
                <a:ea typeface="Poppins"/>
                <a:cs typeface="Poppins"/>
                <a:sym typeface="Poppins"/>
              </a:rPr>
              <a:t>identificas</a:t>
            </a:r>
            <a:r>
              <a:rPr b="1" lang="es" sz="2400">
                <a:solidFill>
                  <a:srgbClr val="434343"/>
                </a:solidFill>
                <a:latin typeface="Poppins"/>
                <a:ea typeface="Poppins"/>
                <a:cs typeface="Poppins"/>
                <a:sym typeface="Poppins"/>
              </a:rPr>
              <a:t>?</a:t>
            </a:r>
            <a:endParaRPr b="1" sz="2400">
              <a:solidFill>
                <a:srgbClr val="434343"/>
              </a:solidFill>
              <a:latin typeface="Poppins"/>
              <a:ea typeface="Poppins"/>
              <a:cs typeface="Poppins"/>
              <a:sym typeface="Poppins"/>
            </a:endParaRPr>
          </a:p>
          <a:p>
            <a:pPr indent="0" lvl="0" marL="0" rtl="0" algn="l">
              <a:lnSpc>
                <a:spcPct val="80000"/>
              </a:lnSpc>
              <a:spcBef>
                <a:spcPts val="0"/>
              </a:spcBef>
              <a:spcAft>
                <a:spcPts val="0"/>
              </a:spcAft>
              <a:buSzPts val="688"/>
              <a:buNone/>
            </a:pPr>
            <a:r>
              <a:t/>
            </a:r>
            <a:endParaRPr b="1" sz="2400">
              <a:solidFill>
                <a:srgbClr val="434343"/>
              </a:solidFill>
              <a:latin typeface="Poppins"/>
              <a:ea typeface="Poppins"/>
              <a:cs typeface="Poppins"/>
              <a:sym typeface="Poppins"/>
            </a:endParaRPr>
          </a:p>
        </p:txBody>
      </p:sp>
      <p:grpSp>
        <p:nvGrpSpPr>
          <p:cNvPr id="68" name="Google Shape;68;p14"/>
          <p:cNvGrpSpPr/>
          <p:nvPr/>
        </p:nvGrpSpPr>
        <p:grpSpPr>
          <a:xfrm>
            <a:off x="644631" y="4593112"/>
            <a:ext cx="7854738" cy="405775"/>
            <a:chOff x="644625" y="4615787"/>
            <a:chExt cx="7854738" cy="405775"/>
          </a:xfrm>
        </p:grpSpPr>
        <p:pic>
          <p:nvPicPr>
            <p:cNvPr id="69" name="Google Shape;69;p14"/>
            <p:cNvPicPr preferRelativeResize="0"/>
            <p:nvPr/>
          </p:nvPicPr>
          <p:blipFill>
            <a:blip r:embed="rId3">
              <a:alphaModFix/>
            </a:blip>
            <a:stretch>
              <a:fillRect/>
            </a:stretch>
          </p:blipFill>
          <p:spPr>
            <a:xfrm>
              <a:off x="2880950" y="4637450"/>
              <a:ext cx="362450" cy="362450"/>
            </a:xfrm>
            <a:prstGeom prst="rect">
              <a:avLst/>
            </a:prstGeom>
            <a:noFill/>
            <a:ln>
              <a:noFill/>
            </a:ln>
          </p:spPr>
        </p:pic>
        <p:pic>
          <p:nvPicPr>
            <p:cNvPr id="70" name="Google Shape;70;p14"/>
            <p:cNvPicPr preferRelativeResize="0"/>
            <p:nvPr/>
          </p:nvPicPr>
          <p:blipFill rotWithShape="1">
            <a:blip r:embed="rId4">
              <a:alphaModFix/>
            </a:blip>
            <a:srcRect b="40539" l="0" r="0" t="39957"/>
            <a:stretch/>
          </p:blipFill>
          <p:spPr>
            <a:xfrm>
              <a:off x="644625" y="4615787"/>
              <a:ext cx="2080599" cy="405775"/>
            </a:xfrm>
            <a:prstGeom prst="rect">
              <a:avLst/>
            </a:prstGeom>
            <a:noFill/>
            <a:ln>
              <a:noFill/>
            </a:ln>
          </p:spPr>
        </p:pic>
        <p:pic>
          <p:nvPicPr>
            <p:cNvPr id="71" name="Google Shape;71;p14"/>
            <p:cNvPicPr preferRelativeResize="0"/>
            <p:nvPr/>
          </p:nvPicPr>
          <p:blipFill rotWithShape="1">
            <a:blip r:embed="rId5">
              <a:alphaModFix/>
            </a:blip>
            <a:srcRect b="41673" l="0" r="0" t="41979"/>
            <a:stretch/>
          </p:blipFill>
          <p:spPr>
            <a:xfrm>
              <a:off x="6110975" y="4623450"/>
              <a:ext cx="2388388" cy="390451"/>
            </a:xfrm>
            <a:prstGeom prst="rect">
              <a:avLst/>
            </a:prstGeom>
            <a:noFill/>
            <a:ln>
              <a:noFill/>
            </a:ln>
          </p:spPr>
        </p:pic>
      </p:grpSp>
      <p:pic>
        <p:nvPicPr>
          <p:cNvPr descr="Liniers es declarado Personalidad Destacada de la Cultura &gt; Noticia &gt; MuDi  | Museo del Dibujo y la Ilustración" id="72" name="Google Shape;72;p14"/>
          <p:cNvPicPr preferRelativeResize="0"/>
          <p:nvPr/>
        </p:nvPicPr>
        <p:blipFill>
          <a:blip r:embed="rId6">
            <a:alphaModFix/>
          </a:blip>
          <a:stretch>
            <a:fillRect/>
          </a:stretch>
        </p:blipFill>
        <p:spPr>
          <a:xfrm>
            <a:off x="940610" y="1364000"/>
            <a:ext cx="2504215" cy="1507414"/>
          </a:xfrm>
          <a:prstGeom prst="rect">
            <a:avLst/>
          </a:prstGeom>
          <a:noFill/>
          <a:ln>
            <a:noFill/>
          </a:ln>
        </p:spPr>
      </p:pic>
      <p:pic>
        <p:nvPicPr>
          <p:cNvPr id="73" name="Google Shape;73;p14"/>
          <p:cNvPicPr preferRelativeResize="0"/>
          <p:nvPr/>
        </p:nvPicPr>
        <p:blipFill>
          <a:blip r:embed="rId7">
            <a:alphaModFix/>
          </a:blip>
          <a:stretch>
            <a:fillRect/>
          </a:stretch>
        </p:blipFill>
        <p:spPr>
          <a:xfrm>
            <a:off x="4047807" y="3062959"/>
            <a:ext cx="2841645" cy="1083370"/>
          </a:xfrm>
          <a:prstGeom prst="rect">
            <a:avLst/>
          </a:prstGeom>
          <a:noFill/>
          <a:ln>
            <a:noFill/>
          </a:ln>
        </p:spPr>
      </p:pic>
      <p:pic>
        <p:nvPicPr>
          <p:cNvPr id="74" name="Google Shape;74;p14"/>
          <p:cNvPicPr preferRelativeResize="0"/>
          <p:nvPr/>
        </p:nvPicPr>
        <p:blipFill>
          <a:blip r:embed="rId8">
            <a:alphaModFix/>
          </a:blip>
          <a:stretch>
            <a:fillRect/>
          </a:stretch>
        </p:blipFill>
        <p:spPr>
          <a:xfrm>
            <a:off x="940610" y="2998974"/>
            <a:ext cx="3020332" cy="1237726"/>
          </a:xfrm>
          <a:prstGeom prst="rect">
            <a:avLst/>
          </a:prstGeom>
          <a:noFill/>
          <a:ln>
            <a:noFill/>
          </a:ln>
        </p:spPr>
      </p:pic>
      <p:pic>
        <p:nvPicPr>
          <p:cNvPr id="75" name="Google Shape;75;p14"/>
          <p:cNvPicPr preferRelativeResize="0"/>
          <p:nvPr/>
        </p:nvPicPr>
        <p:blipFill>
          <a:blip r:embed="rId9">
            <a:alphaModFix/>
          </a:blip>
          <a:stretch>
            <a:fillRect/>
          </a:stretch>
        </p:blipFill>
        <p:spPr>
          <a:xfrm>
            <a:off x="3551257" y="1470482"/>
            <a:ext cx="4589582" cy="1405467"/>
          </a:xfrm>
          <a:prstGeom prst="rect">
            <a:avLst/>
          </a:prstGeom>
          <a:noFill/>
          <a:ln>
            <a:noFill/>
          </a:ln>
        </p:spPr>
      </p:pic>
      <p:pic>
        <p:nvPicPr>
          <p:cNvPr id="76" name="Google Shape;76;p14"/>
          <p:cNvPicPr preferRelativeResize="0"/>
          <p:nvPr/>
        </p:nvPicPr>
        <p:blipFill>
          <a:blip r:embed="rId10">
            <a:alphaModFix/>
          </a:blip>
          <a:stretch>
            <a:fillRect/>
          </a:stretch>
        </p:blipFill>
        <p:spPr>
          <a:xfrm>
            <a:off x="7073850" y="3153410"/>
            <a:ext cx="1066990" cy="928860"/>
          </a:xfrm>
          <a:prstGeom prst="rect">
            <a:avLst/>
          </a:prstGeom>
          <a:noFill/>
          <a:ln>
            <a:noFill/>
          </a:ln>
        </p:spPr>
      </p:pic>
      <p:sp>
        <p:nvSpPr>
          <p:cNvPr id="77" name="Google Shape;77;p14"/>
          <p:cNvSpPr/>
          <p:nvPr/>
        </p:nvSpPr>
        <p:spPr>
          <a:xfrm>
            <a:off x="3493500" y="2571750"/>
            <a:ext cx="328200" cy="328200"/>
          </a:xfrm>
          <a:prstGeom prst="ellipse">
            <a:avLst/>
          </a:prstGeom>
          <a:solidFill>
            <a:srgbClr val="03B5A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8" name="Google Shape;78;p14"/>
          <p:cNvSpPr txBox="1"/>
          <p:nvPr/>
        </p:nvSpPr>
        <p:spPr>
          <a:xfrm>
            <a:off x="3529050" y="2495550"/>
            <a:ext cx="257100" cy="26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1800">
                <a:solidFill>
                  <a:srgbClr val="FFFFFF"/>
                </a:solidFill>
                <a:latin typeface="Poppins"/>
                <a:ea typeface="Poppins"/>
                <a:cs typeface="Poppins"/>
                <a:sym typeface="Poppins"/>
              </a:rPr>
              <a:t>2</a:t>
            </a:r>
            <a:endParaRPr b="1" sz="1800">
              <a:solidFill>
                <a:srgbClr val="FFFFFF"/>
              </a:solidFill>
              <a:latin typeface="Poppins"/>
              <a:ea typeface="Poppins"/>
              <a:cs typeface="Poppins"/>
              <a:sym typeface="Poppins"/>
            </a:endParaRPr>
          </a:p>
        </p:txBody>
      </p:sp>
      <p:sp>
        <p:nvSpPr>
          <p:cNvPr id="79" name="Google Shape;79;p14"/>
          <p:cNvSpPr/>
          <p:nvPr/>
        </p:nvSpPr>
        <p:spPr>
          <a:xfrm>
            <a:off x="750300" y="2571750"/>
            <a:ext cx="328200" cy="328200"/>
          </a:xfrm>
          <a:prstGeom prst="ellipse">
            <a:avLst/>
          </a:prstGeom>
          <a:solidFill>
            <a:srgbClr val="03B5A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0" name="Google Shape;80;p14"/>
          <p:cNvSpPr txBox="1"/>
          <p:nvPr/>
        </p:nvSpPr>
        <p:spPr>
          <a:xfrm>
            <a:off x="806175" y="2528400"/>
            <a:ext cx="257100" cy="26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1800">
                <a:solidFill>
                  <a:srgbClr val="FFFFFF"/>
                </a:solidFill>
                <a:latin typeface="Poppins"/>
                <a:ea typeface="Poppins"/>
                <a:cs typeface="Poppins"/>
                <a:sym typeface="Poppins"/>
              </a:rPr>
              <a:t>1</a:t>
            </a:r>
            <a:endParaRPr b="1" sz="1800">
              <a:solidFill>
                <a:srgbClr val="FFFFFF"/>
              </a:solidFill>
              <a:latin typeface="Poppins"/>
              <a:ea typeface="Poppins"/>
              <a:cs typeface="Poppins"/>
              <a:sym typeface="Poppins"/>
            </a:endParaRPr>
          </a:p>
        </p:txBody>
      </p:sp>
      <p:sp>
        <p:nvSpPr>
          <p:cNvPr id="81" name="Google Shape;81;p14"/>
          <p:cNvSpPr/>
          <p:nvPr/>
        </p:nvSpPr>
        <p:spPr>
          <a:xfrm>
            <a:off x="902700" y="3867150"/>
            <a:ext cx="328200" cy="328200"/>
          </a:xfrm>
          <a:prstGeom prst="ellipse">
            <a:avLst/>
          </a:prstGeom>
          <a:solidFill>
            <a:srgbClr val="03B5A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2" name="Google Shape;82;p14"/>
          <p:cNvSpPr txBox="1"/>
          <p:nvPr/>
        </p:nvSpPr>
        <p:spPr>
          <a:xfrm>
            <a:off x="882375" y="3823800"/>
            <a:ext cx="257100" cy="26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1800">
                <a:solidFill>
                  <a:srgbClr val="FFFFFF"/>
                </a:solidFill>
                <a:latin typeface="Poppins"/>
                <a:ea typeface="Poppins"/>
                <a:cs typeface="Poppins"/>
                <a:sym typeface="Poppins"/>
              </a:rPr>
              <a:t>3</a:t>
            </a:r>
            <a:endParaRPr b="1" sz="1800">
              <a:solidFill>
                <a:srgbClr val="FFFFFF"/>
              </a:solidFill>
              <a:latin typeface="Poppins"/>
              <a:ea typeface="Poppins"/>
              <a:cs typeface="Poppins"/>
              <a:sym typeface="Poppins"/>
            </a:endParaRPr>
          </a:p>
        </p:txBody>
      </p:sp>
      <p:sp>
        <p:nvSpPr>
          <p:cNvPr id="83" name="Google Shape;83;p14"/>
          <p:cNvSpPr/>
          <p:nvPr/>
        </p:nvSpPr>
        <p:spPr>
          <a:xfrm>
            <a:off x="4026900" y="3867150"/>
            <a:ext cx="328200" cy="328200"/>
          </a:xfrm>
          <a:prstGeom prst="ellipse">
            <a:avLst/>
          </a:prstGeom>
          <a:solidFill>
            <a:srgbClr val="03B5A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4" name="Google Shape;84;p14"/>
          <p:cNvSpPr txBox="1"/>
          <p:nvPr/>
        </p:nvSpPr>
        <p:spPr>
          <a:xfrm>
            <a:off x="4006575" y="3823800"/>
            <a:ext cx="257100" cy="26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1800">
                <a:solidFill>
                  <a:srgbClr val="FFFFFF"/>
                </a:solidFill>
                <a:latin typeface="Poppins"/>
                <a:ea typeface="Poppins"/>
                <a:cs typeface="Poppins"/>
                <a:sym typeface="Poppins"/>
              </a:rPr>
              <a:t>4</a:t>
            </a:r>
            <a:endParaRPr b="1" sz="1800">
              <a:solidFill>
                <a:srgbClr val="FFFFFF"/>
              </a:solidFill>
              <a:latin typeface="Poppins"/>
              <a:ea typeface="Poppins"/>
              <a:cs typeface="Poppins"/>
              <a:sym typeface="Poppins"/>
            </a:endParaRPr>
          </a:p>
        </p:txBody>
      </p:sp>
      <p:sp>
        <p:nvSpPr>
          <p:cNvPr id="85" name="Google Shape;85;p14"/>
          <p:cNvSpPr/>
          <p:nvPr/>
        </p:nvSpPr>
        <p:spPr>
          <a:xfrm>
            <a:off x="8065500" y="3867150"/>
            <a:ext cx="328200" cy="328200"/>
          </a:xfrm>
          <a:prstGeom prst="ellipse">
            <a:avLst/>
          </a:prstGeom>
          <a:solidFill>
            <a:srgbClr val="03B5A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6" name="Google Shape;86;p14"/>
          <p:cNvSpPr txBox="1"/>
          <p:nvPr/>
        </p:nvSpPr>
        <p:spPr>
          <a:xfrm>
            <a:off x="8045175" y="3823800"/>
            <a:ext cx="257100" cy="26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1800">
                <a:solidFill>
                  <a:srgbClr val="FFFFFF"/>
                </a:solidFill>
                <a:latin typeface="Poppins"/>
                <a:ea typeface="Poppins"/>
                <a:cs typeface="Poppins"/>
                <a:sym typeface="Poppins"/>
              </a:rPr>
              <a:t>5</a:t>
            </a:r>
            <a:endParaRPr b="1" sz="1800">
              <a:solidFill>
                <a:srgbClr val="FFFFFF"/>
              </a:solidFill>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A306C"/>
        </a:solidFill>
      </p:bgPr>
    </p:bg>
    <p:spTree>
      <p:nvGrpSpPr>
        <p:cNvPr id="90" name="Shape 90"/>
        <p:cNvGrpSpPr/>
        <p:nvPr/>
      </p:nvGrpSpPr>
      <p:grpSpPr>
        <a:xfrm>
          <a:off x="0" y="0"/>
          <a:ext cx="0" cy="0"/>
          <a:chOff x="0" y="0"/>
          <a:chExt cx="0" cy="0"/>
        </a:xfrm>
      </p:grpSpPr>
      <p:sp>
        <p:nvSpPr>
          <p:cNvPr id="91" name="Google Shape;91;p15"/>
          <p:cNvSpPr/>
          <p:nvPr/>
        </p:nvSpPr>
        <p:spPr>
          <a:xfrm rot="10800000">
            <a:off x="0" y="0"/>
            <a:ext cx="9144000" cy="4468800"/>
          </a:xfrm>
          <a:prstGeom prst="round2SameRect">
            <a:avLst>
              <a:gd fmla="val 16667" name="adj1"/>
              <a:gd fmla="val 0" name="adj2"/>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92" name="Google Shape;92;p15"/>
          <p:cNvGrpSpPr/>
          <p:nvPr/>
        </p:nvGrpSpPr>
        <p:grpSpPr>
          <a:xfrm>
            <a:off x="644631" y="4593112"/>
            <a:ext cx="7854738" cy="405775"/>
            <a:chOff x="644625" y="4615787"/>
            <a:chExt cx="7854738" cy="405775"/>
          </a:xfrm>
        </p:grpSpPr>
        <p:pic>
          <p:nvPicPr>
            <p:cNvPr id="93" name="Google Shape;93;p15"/>
            <p:cNvPicPr preferRelativeResize="0"/>
            <p:nvPr/>
          </p:nvPicPr>
          <p:blipFill>
            <a:blip r:embed="rId3">
              <a:alphaModFix/>
            </a:blip>
            <a:stretch>
              <a:fillRect/>
            </a:stretch>
          </p:blipFill>
          <p:spPr>
            <a:xfrm>
              <a:off x="2880950" y="4637450"/>
              <a:ext cx="362450" cy="362450"/>
            </a:xfrm>
            <a:prstGeom prst="rect">
              <a:avLst/>
            </a:prstGeom>
            <a:noFill/>
            <a:ln>
              <a:noFill/>
            </a:ln>
          </p:spPr>
        </p:pic>
        <p:pic>
          <p:nvPicPr>
            <p:cNvPr id="94" name="Google Shape;94;p15"/>
            <p:cNvPicPr preferRelativeResize="0"/>
            <p:nvPr/>
          </p:nvPicPr>
          <p:blipFill rotWithShape="1">
            <a:blip r:embed="rId4">
              <a:alphaModFix/>
            </a:blip>
            <a:srcRect b="40539" l="0" r="0" t="39957"/>
            <a:stretch/>
          </p:blipFill>
          <p:spPr>
            <a:xfrm>
              <a:off x="644625" y="4615787"/>
              <a:ext cx="2080599" cy="405775"/>
            </a:xfrm>
            <a:prstGeom prst="rect">
              <a:avLst/>
            </a:prstGeom>
            <a:noFill/>
            <a:ln>
              <a:noFill/>
            </a:ln>
          </p:spPr>
        </p:pic>
        <p:pic>
          <p:nvPicPr>
            <p:cNvPr id="95" name="Google Shape;95;p15"/>
            <p:cNvPicPr preferRelativeResize="0"/>
            <p:nvPr/>
          </p:nvPicPr>
          <p:blipFill rotWithShape="1">
            <a:blip r:embed="rId5">
              <a:alphaModFix/>
            </a:blip>
            <a:srcRect b="41673" l="0" r="0" t="41979"/>
            <a:stretch/>
          </p:blipFill>
          <p:spPr>
            <a:xfrm>
              <a:off x="6110975" y="4623450"/>
              <a:ext cx="2388388" cy="390451"/>
            </a:xfrm>
            <a:prstGeom prst="rect">
              <a:avLst/>
            </a:prstGeom>
            <a:noFill/>
            <a:ln>
              <a:noFill/>
            </a:ln>
          </p:spPr>
        </p:pic>
      </p:grpSp>
      <p:sp>
        <p:nvSpPr>
          <p:cNvPr id="96" name="Google Shape;96;p15"/>
          <p:cNvSpPr txBox="1"/>
          <p:nvPr/>
        </p:nvSpPr>
        <p:spPr>
          <a:xfrm>
            <a:off x="644550" y="2040725"/>
            <a:ext cx="7854900" cy="1312800"/>
          </a:xfrm>
          <a:prstGeom prst="rect">
            <a:avLst/>
          </a:prstGeom>
          <a:noFill/>
          <a:ln>
            <a:noFill/>
          </a:ln>
        </p:spPr>
        <p:txBody>
          <a:bodyPr anchorCtr="0" anchor="t" bIns="91425" lIns="91425" spcFirstLastPara="1" rIns="91425" wrap="square" tIns="91425">
            <a:noAutofit/>
          </a:bodyPr>
          <a:lstStyle/>
          <a:p>
            <a:pPr indent="-342900" lvl="0" marL="457200" rtl="0" algn="just">
              <a:spcBef>
                <a:spcPts val="0"/>
              </a:spcBef>
              <a:spcAft>
                <a:spcPts val="0"/>
              </a:spcAft>
              <a:buClr>
                <a:srgbClr val="434343"/>
              </a:buClr>
              <a:buSzPts val="1800"/>
              <a:buFont typeface="Poppins"/>
              <a:buChar char="●"/>
            </a:pPr>
            <a:r>
              <a:rPr lang="es" sz="1800">
                <a:solidFill>
                  <a:srgbClr val="434343"/>
                </a:solidFill>
                <a:latin typeface="Poppins"/>
                <a:ea typeface="Poppins"/>
                <a:cs typeface="Poppins"/>
                <a:sym typeface="Poppins"/>
              </a:rPr>
              <a:t>Reconocer algunas características de los géneros biografía, entrevista y reseña.</a:t>
            </a:r>
            <a:endParaRPr sz="1800">
              <a:solidFill>
                <a:srgbClr val="434343"/>
              </a:solidFill>
              <a:latin typeface="Poppins"/>
              <a:ea typeface="Poppins"/>
              <a:cs typeface="Poppins"/>
              <a:sym typeface="Poppins"/>
            </a:endParaRPr>
          </a:p>
          <a:p>
            <a:pPr indent="-342900" lvl="0" marL="457200" rtl="0" algn="just">
              <a:spcBef>
                <a:spcPts val="0"/>
              </a:spcBef>
              <a:spcAft>
                <a:spcPts val="0"/>
              </a:spcAft>
              <a:buClr>
                <a:srgbClr val="434343"/>
              </a:buClr>
              <a:buSzPts val="1800"/>
              <a:buFont typeface="Poppins"/>
              <a:buChar char="●"/>
            </a:pPr>
            <a:r>
              <a:rPr lang="es" sz="1800">
                <a:solidFill>
                  <a:srgbClr val="434343"/>
                </a:solidFill>
                <a:latin typeface="Poppins"/>
                <a:ea typeface="Poppins"/>
                <a:cs typeface="Poppins"/>
                <a:sym typeface="Poppins"/>
              </a:rPr>
              <a:t>Entrevistar a la IA, experimentando las posibilidades del género académico.</a:t>
            </a:r>
            <a:endParaRPr sz="1800">
              <a:solidFill>
                <a:srgbClr val="434343"/>
              </a:solidFill>
              <a:latin typeface="Poppins"/>
              <a:ea typeface="Poppins"/>
              <a:cs typeface="Poppins"/>
              <a:sym typeface="Poppins"/>
            </a:endParaRPr>
          </a:p>
        </p:txBody>
      </p:sp>
      <p:sp>
        <p:nvSpPr>
          <p:cNvPr id="97" name="Google Shape;97;p15"/>
          <p:cNvSpPr txBox="1"/>
          <p:nvPr/>
        </p:nvSpPr>
        <p:spPr>
          <a:xfrm>
            <a:off x="644550" y="1485175"/>
            <a:ext cx="1701900" cy="5727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b="1" lang="es" sz="2400">
                <a:solidFill>
                  <a:srgbClr val="434343"/>
                </a:solidFill>
                <a:latin typeface="Poppins"/>
                <a:ea typeface="Poppins"/>
                <a:cs typeface="Poppins"/>
                <a:sym typeface="Poppins"/>
              </a:rPr>
              <a:t>Objetivos </a:t>
            </a:r>
            <a:endParaRPr b="1" sz="2400">
              <a:solidFill>
                <a:srgbClr val="434343"/>
              </a:solidFill>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A306C"/>
        </a:solidFill>
      </p:bgPr>
    </p:bg>
    <p:spTree>
      <p:nvGrpSpPr>
        <p:cNvPr id="101" name="Shape 101"/>
        <p:cNvGrpSpPr/>
        <p:nvPr/>
      </p:nvGrpSpPr>
      <p:grpSpPr>
        <a:xfrm>
          <a:off x="0" y="0"/>
          <a:ext cx="0" cy="0"/>
          <a:chOff x="0" y="0"/>
          <a:chExt cx="0" cy="0"/>
        </a:xfrm>
      </p:grpSpPr>
      <p:sp>
        <p:nvSpPr>
          <p:cNvPr id="102" name="Google Shape;102;p16"/>
          <p:cNvSpPr/>
          <p:nvPr/>
        </p:nvSpPr>
        <p:spPr>
          <a:xfrm rot="10800000">
            <a:off x="0" y="0"/>
            <a:ext cx="9144000" cy="4468800"/>
          </a:xfrm>
          <a:prstGeom prst="round2SameRect">
            <a:avLst>
              <a:gd fmla="val 16667" name="adj1"/>
              <a:gd fmla="val 0" name="adj2"/>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3" name="Google Shape;103;p16"/>
          <p:cNvSpPr txBox="1"/>
          <p:nvPr/>
        </p:nvSpPr>
        <p:spPr>
          <a:xfrm>
            <a:off x="644550" y="711550"/>
            <a:ext cx="42390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2400">
                <a:solidFill>
                  <a:srgbClr val="434343"/>
                </a:solidFill>
                <a:latin typeface="Poppins"/>
                <a:ea typeface="Poppins"/>
                <a:cs typeface="Poppins"/>
                <a:sym typeface="Poppins"/>
              </a:rPr>
              <a:t>Hoja de Ruta del Taller</a:t>
            </a:r>
            <a:endParaRPr b="1" sz="2400">
              <a:solidFill>
                <a:srgbClr val="434343"/>
              </a:solidFill>
              <a:latin typeface="Poppins"/>
              <a:ea typeface="Poppins"/>
              <a:cs typeface="Poppins"/>
              <a:sym typeface="Poppins"/>
            </a:endParaRPr>
          </a:p>
          <a:p>
            <a:pPr indent="0" lvl="0" marL="0" rtl="0" algn="l">
              <a:spcBef>
                <a:spcPts val="0"/>
              </a:spcBef>
              <a:spcAft>
                <a:spcPts val="0"/>
              </a:spcAft>
              <a:buNone/>
            </a:pPr>
            <a:r>
              <a:t/>
            </a:r>
            <a:endParaRPr b="1" sz="2400">
              <a:solidFill>
                <a:srgbClr val="434343"/>
              </a:solidFill>
              <a:latin typeface="Poppins"/>
              <a:ea typeface="Poppins"/>
              <a:cs typeface="Poppins"/>
              <a:sym typeface="Poppins"/>
            </a:endParaRPr>
          </a:p>
        </p:txBody>
      </p:sp>
      <p:sp>
        <p:nvSpPr>
          <p:cNvPr id="104" name="Google Shape;104;p16"/>
          <p:cNvSpPr txBox="1"/>
          <p:nvPr/>
        </p:nvSpPr>
        <p:spPr>
          <a:xfrm>
            <a:off x="644550" y="1179950"/>
            <a:ext cx="7854900" cy="26424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rgbClr val="434343"/>
              </a:buClr>
              <a:buSzPts val="1800"/>
              <a:buFont typeface="Poppins Medium"/>
              <a:buChar char="●"/>
            </a:pPr>
            <a:r>
              <a:rPr lang="es" sz="1800">
                <a:solidFill>
                  <a:srgbClr val="434343"/>
                </a:solidFill>
                <a:latin typeface="Poppins Medium"/>
                <a:ea typeface="Poppins Medium"/>
                <a:cs typeface="Poppins Medium"/>
                <a:sym typeface="Poppins Medium"/>
              </a:rPr>
              <a:t>Presentación del encuentro</a:t>
            </a:r>
            <a:endParaRPr sz="1800">
              <a:solidFill>
                <a:srgbClr val="434343"/>
              </a:solidFill>
              <a:latin typeface="Poppins Medium"/>
              <a:ea typeface="Poppins Medium"/>
              <a:cs typeface="Poppins Medium"/>
              <a:sym typeface="Poppins Medium"/>
            </a:endParaRPr>
          </a:p>
          <a:p>
            <a:pPr indent="-342900" lvl="0" marL="457200" rtl="0" algn="l">
              <a:lnSpc>
                <a:spcPct val="100000"/>
              </a:lnSpc>
              <a:spcBef>
                <a:spcPts val="0"/>
              </a:spcBef>
              <a:spcAft>
                <a:spcPts val="0"/>
              </a:spcAft>
              <a:buClr>
                <a:srgbClr val="434343"/>
              </a:buClr>
              <a:buSzPts val="1800"/>
              <a:buFont typeface="Poppins Medium"/>
              <a:buChar char="●"/>
            </a:pPr>
            <a:r>
              <a:rPr lang="es" sz="1800">
                <a:solidFill>
                  <a:srgbClr val="434343"/>
                </a:solidFill>
                <a:latin typeface="Poppins Medium"/>
                <a:ea typeface="Poppins Medium"/>
                <a:cs typeface="Poppins Medium"/>
                <a:sym typeface="Poppins Medium"/>
              </a:rPr>
              <a:t>Visualización de un video: entre una </a:t>
            </a:r>
            <a:r>
              <a:rPr b="1" lang="es" sz="1800">
                <a:solidFill>
                  <a:srgbClr val="03B5AA"/>
                </a:solidFill>
                <a:uFill>
                  <a:noFill/>
                </a:uFill>
                <a:latin typeface="Poppins"/>
                <a:ea typeface="Poppins"/>
                <a:cs typeface="Poppins"/>
                <a:sym typeface="Poppins"/>
                <a:hlinkClick r:id="rId3">
                  <a:extLst>
                    <a:ext uri="{A12FA001-AC4F-418D-AE19-62706E023703}">
                      <ahyp:hlinkClr val="tx"/>
                    </a:ext>
                  </a:extLst>
                </a:hlinkClick>
              </a:rPr>
              <a:t>biografía dibujada</a:t>
            </a:r>
            <a:r>
              <a:rPr lang="es" sz="1800">
                <a:solidFill>
                  <a:srgbClr val="434343"/>
                </a:solidFill>
                <a:latin typeface="Poppins Medium"/>
                <a:ea typeface="Poppins Medium"/>
                <a:cs typeface="Poppins Medium"/>
                <a:sym typeface="Poppins Medium"/>
              </a:rPr>
              <a:t> y </a:t>
            </a:r>
            <a:r>
              <a:rPr b="1" lang="es" sz="1800">
                <a:solidFill>
                  <a:srgbClr val="03B5AA"/>
                </a:solidFill>
                <a:uFill>
                  <a:noFill/>
                </a:uFill>
                <a:latin typeface="Poppins"/>
                <a:ea typeface="Poppins"/>
                <a:cs typeface="Poppins"/>
                <a:sym typeface="Poppins"/>
                <a:hlinkClick r:id="rId4">
                  <a:extLst>
                    <a:ext uri="{A12FA001-AC4F-418D-AE19-62706E023703}">
                      <ahyp:hlinkClr val="tx"/>
                    </a:ext>
                  </a:extLst>
                </a:hlinkClick>
              </a:rPr>
              <a:t>otra, escrita</a:t>
            </a:r>
            <a:r>
              <a:rPr b="1" lang="es" sz="1800">
                <a:solidFill>
                  <a:srgbClr val="03B5AA"/>
                </a:solidFill>
                <a:latin typeface="Poppins"/>
                <a:ea typeface="Poppins"/>
                <a:cs typeface="Poppins"/>
                <a:sym typeface="Poppins"/>
              </a:rPr>
              <a:t>.</a:t>
            </a:r>
            <a:endParaRPr b="1" sz="1800">
              <a:solidFill>
                <a:srgbClr val="03B5AA"/>
              </a:solidFill>
              <a:latin typeface="Poppins"/>
              <a:ea typeface="Poppins"/>
              <a:cs typeface="Poppins"/>
              <a:sym typeface="Poppins"/>
            </a:endParaRPr>
          </a:p>
          <a:p>
            <a:pPr indent="-342900" lvl="0" marL="457200" rtl="0" algn="l">
              <a:lnSpc>
                <a:spcPct val="100000"/>
              </a:lnSpc>
              <a:spcBef>
                <a:spcPts val="0"/>
              </a:spcBef>
              <a:spcAft>
                <a:spcPts val="0"/>
              </a:spcAft>
              <a:buClr>
                <a:srgbClr val="434343"/>
              </a:buClr>
              <a:buSzPts val="1800"/>
              <a:buFont typeface="Poppins Medium"/>
              <a:buChar char="●"/>
            </a:pPr>
            <a:r>
              <a:rPr lang="es" sz="1800">
                <a:solidFill>
                  <a:srgbClr val="434343"/>
                </a:solidFill>
                <a:latin typeface="Poppins Medium"/>
                <a:ea typeface="Poppins Medium"/>
                <a:cs typeface="Poppins Medium"/>
                <a:sym typeface="Poppins Medium"/>
              </a:rPr>
              <a:t>Conversaciones a partir de la lectura de historietas humorísticas. </a:t>
            </a:r>
            <a:endParaRPr sz="1800">
              <a:solidFill>
                <a:srgbClr val="434343"/>
              </a:solidFill>
              <a:latin typeface="Poppins Medium"/>
              <a:ea typeface="Poppins Medium"/>
              <a:cs typeface="Poppins Medium"/>
              <a:sym typeface="Poppins Medium"/>
            </a:endParaRPr>
          </a:p>
          <a:p>
            <a:pPr indent="-342900" lvl="0" marL="457200" rtl="0" algn="l">
              <a:lnSpc>
                <a:spcPct val="100000"/>
              </a:lnSpc>
              <a:spcBef>
                <a:spcPts val="0"/>
              </a:spcBef>
              <a:spcAft>
                <a:spcPts val="0"/>
              </a:spcAft>
              <a:buClr>
                <a:srgbClr val="434343"/>
              </a:buClr>
              <a:buSzPts val="1800"/>
              <a:buFont typeface="Poppins Medium"/>
              <a:buChar char="●"/>
            </a:pPr>
            <a:r>
              <a:rPr lang="es" sz="1800">
                <a:solidFill>
                  <a:srgbClr val="434343"/>
                </a:solidFill>
                <a:latin typeface="Poppins Medium"/>
                <a:ea typeface="Poppins Medium"/>
                <a:cs typeface="Poppins Medium"/>
                <a:sym typeface="Poppins Medium"/>
              </a:rPr>
              <a:t>Creación de prompts. </a:t>
            </a:r>
            <a:endParaRPr sz="1800">
              <a:solidFill>
                <a:srgbClr val="434343"/>
              </a:solidFill>
              <a:latin typeface="Poppins Medium"/>
              <a:ea typeface="Poppins Medium"/>
              <a:cs typeface="Poppins Medium"/>
              <a:sym typeface="Poppins Medium"/>
            </a:endParaRPr>
          </a:p>
          <a:p>
            <a:pPr indent="-342900" lvl="0" marL="457200" rtl="0" algn="l">
              <a:lnSpc>
                <a:spcPct val="100000"/>
              </a:lnSpc>
              <a:spcBef>
                <a:spcPts val="0"/>
              </a:spcBef>
              <a:spcAft>
                <a:spcPts val="0"/>
              </a:spcAft>
              <a:buClr>
                <a:srgbClr val="434343"/>
              </a:buClr>
              <a:buSzPts val="1800"/>
              <a:buFont typeface="Poppins Medium"/>
              <a:buChar char="●"/>
            </a:pPr>
            <a:r>
              <a:rPr lang="es" sz="1800">
                <a:solidFill>
                  <a:srgbClr val="434343"/>
                </a:solidFill>
                <a:latin typeface="Poppins Medium"/>
                <a:ea typeface="Poppins Medium"/>
                <a:cs typeface="Poppins Medium"/>
                <a:sym typeface="Poppins Medium"/>
              </a:rPr>
              <a:t>En pareja, entrevistar a una IA de su elección, con estas u otras preguntas.</a:t>
            </a:r>
            <a:endParaRPr sz="1800">
              <a:solidFill>
                <a:srgbClr val="434343"/>
              </a:solidFill>
              <a:latin typeface="Poppins Medium"/>
              <a:ea typeface="Poppins Medium"/>
              <a:cs typeface="Poppins Medium"/>
              <a:sym typeface="Poppins Medium"/>
            </a:endParaRPr>
          </a:p>
          <a:p>
            <a:pPr indent="-342900" lvl="0" marL="457200" rtl="0" algn="l">
              <a:lnSpc>
                <a:spcPct val="100000"/>
              </a:lnSpc>
              <a:spcBef>
                <a:spcPts val="0"/>
              </a:spcBef>
              <a:spcAft>
                <a:spcPts val="0"/>
              </a:spcAft>
              <a:buClr>
                <a:srgbClr val="434343"/>
              </a:buClr>
              <a:buSzPts val="1800"/>
              <a:buFont typeface="Poppins"/>
              <a:buChar char="●"/>
            </a:pPr>
            <a:r>
              <a:rPr lang="es" sz="1800">
                <a:solidFill>
                  <a:srgbClr val="434343"/>
                </a:solidFill>
                <a:latin typeface="Poppins Medium"/>
                <a:ea typeface="Poppins Medium"/>
                <a:cs typeface="Poppins Medium"/>
                <a:sym typeface="Poppins Medium"/>
              </a:rPr>
              <a:t>A modo de cierre: ¡Leé esta </a:t>
            </a:r>
            <a:r>
              <a:rPr b="1" lang="es" sz="1800">
                <a:solidFill>
                  <a:srgbClr val="03B5AA"/>
                </a:solidFill>
                <a:uFill>
                  <a:noFill/>
                </a:uFill>
                <a:latin typeface="Poppins"/>
                <a:ea typeface="Poppins"/>
                <a:cs typeface="Poppins"/>
                <a:sym typeface="Poppins"/>
                <a:hlinkClick r:id="rId5">
                  <a:extLst>
                    <a:ext uri="{A12FA001-AC4F-418D-AE19-62706E023703}">
                      <ahyp:hlinkClr val="tx"/>
                    </a:ext>
                  </a:extLst>
                </a:hlinkClick>
              </a:rPr>
              <a:t>reseña</a:t>
            </a:r>
            <a:r>
              <a:rPr lang="es" sz="1800">
                <a:solidFill>
                  <a:srgbClr val="434343"/>
                </a:solidFill>
                <a:latin typeface="Poppins Medium"/>
                <a:ea typeface="Poppins Medium"/>
                <a:cs typeface="Poppins Medium"/>
                <a:sym typeface="Poppins Medium"/>
              </a:rPr>
              <a:t>!</a:t>
            </a:r>
            <a:endParaRPr sz="1800">
              <a:solidFill>
                <a:srgbClr val="434343"/>
              </a:solidFill>
              <a:latin typeface="Poppins"/>
              <a:ea typeface="Poppins"/>
              <a:cs typeface="Poppins"/>
              <a:sym typeface="Poppins"/>
            </a:endParaRPr>
          </a:p>
        </p:txBody>
      </p:sp>
      <p:grpSp>
        <p:nvGrpSpPr>
          <p:cNvPr id="105" name="Google Shape;105;p16"/>
          <p:cNvGrpSpPr/>
          <p:nvPr/>
        </p:nvGrpSpPr>
        <p:grpSpPr>
          <a:xfrm>
            <a:off x="644631" y="4593112"/>
            <a:ext cx="7854738" cy="405775"/>
            <a:chOff x="644625" y="4615787"/>
            <a:chExt cx="7854738" cy="405775"/>
          </a:xfrm>
        </p:grpSpPr>
        <p:pic>
          <p:nvPicPr>
            <p:cNvPr id="106" name="Google Shape;106;p16"/>
            <p:cNvPicPr preferRelativeResize="0"/>
            <p:nvPr/>
          </p:nvPicPr>
          <p:blipFill>
            <a:blip r:embed="rId6">
              <a:alphaModFix/>
            </a:blip>
            <a:stretch>
              <a:fillRect/>
            </a:stretch>
          </p:blipFill>
          <p:spPr>
            <a:xfrm>
              <a:off x="2880950" y="4637450"/>
              <a:ext cx="362450" cy="362450"/>
            </a:xfrm>
            <a:prstGeom prst="rect">
              <a:avLst/>
            </a:prstGeom>
            <a:noFill/>
            <a:ln>
              <a:noFill/>
            </a:ln>
          </p:spPr>
        </p:pic>
        <p:pic>
          <p:nvPicPr>
            <p:cNvPr id="107" name="Google Shape;107;p16"/>
            <p:cNvPicPr preferRelativeResize="0"/>
            <p:nvPr/>
          </p:nvPicPr>
          <p:blipFill rotWithShape="1">
            <a:blip r:embed="rId7">
              <a:alphaModFix/>
            </a:blip>
            <a:srcRect b="40539" l="0" r="0" t="39957"/>
            <a:stretch/>
          </p:blipFill>
          <p:spPr>
            <a:xfrm>
              <a:off x="644625" y="4615787"/>
              <a:ext cx="2080599" cy="405775"/>
            </a:xfrm>
            <a:prstGeom prst="rect">
              <a:avLst/>
            </a:prstGeom>
            <a:noFill/>
            <a:ln>
              <a:noFill/>
            </a:ln>
          </p:spPr>
        </p:pic>
        <p:pic>
          <p:nvPicPr>
            <p:cNvPr id="108" name="Google Shape;108;p16"/>
            <p:cNvPicPr preferRelativeResize="0"/>
            <p:nvPr/>
          </p:nvPicPr>
          <p:blipFill rotWithShape="1">
            <a:blip r:embed="rId8">
              <a:alphaModFix/>
            </a:blip>
            <a:srcRect b="41673" l="0" r="0" t="41979"/>
            <a:stretch/>
          </p:blipFill>
          <p:spPr>
            <a:xfrm>
              <a:off x="6110975" y="4623450"/>
              <a:ext cx="2388388" cy="390451"/>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A306C"/>
        </a:solidFill>
      </p:bgPr>
    </p:bg>
    <p:spTree>
      <p:nvGrpSpPr>
        <p:cNvPr id="112" name="Shape 112"/>
        <p:cNvGrpSpPr/>
        <p:nvPr/>
      </p:nvGrpSpPr>
      <p:grpSpPr>
        <a:xfrm>
          <a:off x="0" y="0"/>
          <a:ext cx="0" cy="0"/>
          <a:chOff x="0" y="0"/>
          <a:chExt cx="0" cy="0"/>
        </a:xfrm>
      </p:grpSpPr>
      <p:sp>
        <p:nvSpPr>
          <p:cNvPr id="113" name="Google Shape;113;p17"/>
          <p:cNvSpPr/>
          <p:nvPr/>
        </p:nvSpPr>
        <p:spPr>
          <a:xfrm rot="10800000">
            <a:off x="0" y="0"/>
            <a:ext cx="9144000" cy="4468800"/>
          </a:xfrm>
          <a:prstGeom prst="round2SameRect">
            <a:avLst>
              <a:gd fmla="val 16667" name="adj1"/>
              <a:gd fmla="val 0" name="adj2"/>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114" name="Google Shape;114;p17"/>
          <p:cNvGrpSpPr/>
          <p:nvPr/>
        </p:nvGrpSpPr>
        <p:grpSpPr>
          <a:xfrm>
            <a:off x="644631" y="4593112"/>
            <a:ext cx="7854738" cy="405775"/>
            <a:chOff x="644625" y="4615787"/>
            <a:chExt cx="7854738" cy="405775"/>
          </a:xfrm>
        </p:grpSpPr>
        <p:pic>
          <p:nvPicPr>
            <p:cNvPr id="115" name="Google Shape;115;p17"/>
            <p:cNvPicPr preferRelativeResize="0"/>
            <p:nvPr/>
          </p:nvPicPr>
          <p:blipFill>
            <a:blip r:embed="rId3">
              <a:alphaModFix/>
            </a:blip>
            <a:stretch>
              <a:fillRect/>
            </a:stretch>
          </p:blipFill>
          <p:spPr>
            <a:xfrm>
              <a:off x="2880950" y="4637450"/>
              <a:ext cx="362450" cy="362450"/>
            </a:xfrm>
            <a:prstGeom prst="rect">
              <a:avLst/>
            </a:prstGeom>
            <a:noFill/>
            <a:ln>
              <a:noFill/>
            </a:ln>
          </p:spPr>
        </p:pic>
        <p:pic>
          <p:nvPicPr>
            <p:cNvPr id="116" name="Google Shape;116;p17"/>
            <p:cNvPicPr preferRelativeResize="0"/>
            <p:nvPr/>
          </p:nvPicPr>
          <p:blipFill rotWithShape="1">
            <a:blip r:embed="rId4">
              <a:alphaModFix/>
            </a:blip>
            <a:srcRect b="40539" l="0" r="0" t="39957"/>
            <a:stretch/>
          </p:blipFill>
          <p:spPr>
            <a:xfrm>
              <a:off x="644625" y="4615787"/>
              <a:ext cx="2080599" cy="405775"/>
            </a:xfrm>
            <a:prstGeom prst="rect">
              <a:avLst/>
            </a:prstGeom>
            <a:noFill/>
            <a:ln>
              <a:noFill/>
            </a:ln>
          </p:spPr>
        </p:pic>
        <p:pic>
          <p:nvPicPr>
            <p:cNvPr id="117" name="Google Shape;117;p17"/>
            <p:cNvPicPr preferRelativeResize="0"/>
            <p:nvPr/>
          </p:nvPicPr>
          <p:blipFill rotWithShape="1">
            <a:blip r:embed="rId5">
              <a:alphaModFix/>
            </a:blip>
            <a:srcRect b="41673" l="0" r="0" t="41979"/>
            <a:stretch/>
          </p:blipFill>
          <p:spPr>
            <a:xfrm>
              <a:off x="6110975" y="4623450"/>
              <a:ext cx="2388388" cy="390451"/>
            </a:xfrm>
            <a:prstGeom prst="rect">
              <a:avLst/>
            </a:prstGeom>
            <a:noFill/>
            <a:ln>
              <a:noFill/>
            </a:ln>
          </p:spPr>
        </p:pic>
      </p:grpSp>
      <p:sp>
        <p:nvSpPr>
          <p:cNvPr id="118" name="Google Shape;118;p17"/>
          <p:cNvSpPr txBox="1"/>
          <p:nvPr/>
        </p:nvSpPr>
        <p:spPr>
          <a:xfrm>
            <a:off x="2037600" y="1477200"/>
            <a:ext cx="5068800" cy="21891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s" sz="1600">
                <a:solidFill>
                  <a:srgbClr val="434343"/>
                </a:solidFill>
                <a:latin typeface="Poppins Medium"/>
                <a:ea typeface="Poppins Medium"/>
                <a:cs typeface="Poppins Medium"/>
                <a:sym typeface="Poppins Medium"/>
              </a:rPr>
              <a:t>“Imagina que los textos son como recetas de cocina, cada una tiene sus características, ingredientes, pasos y se utiliza para un fin específico; así cada géneros discursivos resulta ser las diferentes categorías de recetas, donde cada una tiene sus propias características”.</a:t>
            </a:r>
            <a:endParaRPr sz="1600">
              <a:solidFill>
                <a:srgbClr val="434343"/>
              </a:solidFill>
              <a:latin typeface="Poppins Medium"/>
              <a:ea typeface="Poppins Medium"/>
              <a:cs typeface="Poppins Medium"/>
              <a:sym typeface="Poppins Medium"/>
            </a:endParaRPr>
          </a:p>
          <a:p>
            <a:pPr indent="0" lvl="0" marL="0" rtl="0" algn="r">
              <a:lnSpc>
                <a:spcPct val="115000"/>
              </a:lnSpc>
              <a:spcBef>
                <a:spcPts val="0"/>
              </a:spcBef>
              <a:spcAft>
                <a:spcPts val="0"/>
              </a:spcAft>
              <a:buNone/>
            </a:pPr>
            <a:r>
              <a:rPr lang="es" sz="1600">
                <a:solidFill>
                  <a:srgbClr val="434343"/>
                </a:solidFill>
                <a:latin typeface="Barriecito"/>
                <a:ea typeface="Barriecito"/>
                <a:cs typeface="Barriecito"/>
                <a:sym typeface="Barriecito"/>
              </a:rPr>
              <a:t>                                                                                        </a:t>
            </a:r>
            <a:endParaRPr sz="1600">
              <a:solidFill>
                <a:srgbClr val="434343"/>
              </a:solidFill>
              <a:latin typeface="Barriecito"/>
              <a:ea typeface="Barriecito"/>
              <a:cs typeface="Barriecito"/>
              <a:sym typeface="Barrieci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A306C"/>
        </a:solidFill>
      </p:bgPr>
    </p:bg>
    <p:spTree>
      <p:nvGrpSpPr>
        <p:cNvPr id="122" name="Shape 122"/>
        <p:cNvGrpSpPr/>
        <p:nvPr/>
      </p:nvGrpSpPr>
      <p:grpSpPr>
        <a:xfrm>
          <a:off x="0" y="0"/>
          <a:ext cx="0" cy="0"/>
          <a:chOff x="0" y="0"/>
          <a:chExt cx="0" cy="0"/>
        </a:xfrm>
      </p:grpSpPr>
      <p:sp>
        <p:nvSpPr>
          <p:cNvPr id="123" name="Google Shape;123;p18"/>
          <p:cNvSpPr/>
          <p:nvPr/>
        </p:nvSpPr>
        <p:spPr>
          <a:xfrm rot="10800000">
            <a:off x="0" y="0"/>
            <a:ext cx="9144000" cy="4468800"/>
          </a:xfrm>
          <a:prstGeom prst="round2SameRect">
            <a:avLst>
              <a:gd fmla="val 16667" name="adj1"/>
              <a:gd fmla="val 0" name="adj2"/>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4" name="Google Shape;124;p18"/>
          <p:cNvSpPr/>
          <p:nvPr/>
        </p:nvSpPr>
        <p:spPr>
          <a:xfrm>
            <a:off x="1789050" y="1519400"/>
            <a:ext cx="5565900" cy="2283600"/>
          </a:xfrm>
          <a:prstGeom prst="rect">
            <a:avLst/>
          </a:prstGeom>
          <a:solidFill>
            <a:srgbClr val="03B5A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125" name="Google Shape;125;p18"/>
          <p:cNvGrpSpPr/>
          <p:nvPr/>
        </p:nvGrpSpPr>
        <p:grpSpPr>
          <a:xfrm>
            <a:off x="644631" y="4593112"/>
            <a:ext cx="7854738" cy="405775"/>
            <a:chOff x="644625" y="4615787"/>
            <a:chExt cx="7854738" cy="405775"/>
          </a:xfrm>
        </p:grpSpPr>
        <p:pic>
          <p:nvPicPr>
            <p:cNvPr id="126" name="Google Shape;126;p18"/>
            <p:cNvPicPr preferRelativeResize="0"/>
            <p:nvPr/>
          </p:nvPicPr>
          <p:blipFill>
            <a:blip r:embed="rId3">
              <a:alphaModFix/>
            </a:blip>
            <a:stretch>
              <a:fillRect/>
            </a:stretch>
          </p:blipFill>
          <p:spPr>
            <a:xfrm>
              <a:off x="2880950" y="4637450"/>
              <a:ext cx="362450" cy="362450"/>
            </a:xfrm>
            <a:prstGeom prst="rect">
              <a:avLst/>
            </a:prstGeom>
            <a:noFill/>
            <a:ln>
              <a:noFill/>
            </a:ln>
          </p:spPr>
        </p:pic>
        <p:pic>
          <p:nvPicPr>
            <p:cNvPr id="127" name="Google Shape;127;p18"/>
            <p:cNvPicPr preferRelativeResize="0"/>
            <p:nvPr/>
          </p:nvPicPr>
          <p:blipFill rotWithShape="1">
            <a:blip r:embed="rId4">
              <a:alphaModFix/>
            </a:blip>
            <a:srcRect b="40539" l="0" r="0" t="39957"/>
            <a:stretch/>
          </p:blipFill>
          <p:spPr>
            <a:xfrm>
              <a:off x="644625" y="4615787"/>
              <a:ext cx="2080599" cy="405775"/>
            </a:xfrm>
            <a:prstGeom prst="rect">
              <a:avLst/>
            </a:prstGeom>
            <a:noFill/>
            <a:ln>
              <a:noFill/>
            </a:ln>
          </p:spPr>
        </p:pic>
        <p:pic>
          <p:nvPicPr>
            <p:cNvPr id="128" name="Google Shape;128;p18"/>
            <p:cNvPicPr preferRelativeResize="0"/>
            <p:nvPr/>
          </p:nvPicPr>
          <p:blipFill rotWithShape="1">
            <a:blip r:embed="rId5">
              <a:alphaModFix/>
            </a:blip>
            <a:srcRect b="41673" l="0" r="0" t="41979"/>
            <a:stretch/>
          </p:blipFill>
          <p:spPr>
            <a:xfrm>
              <a:off x="6110975" y="4623450"/>
              <a:ext cx="2388388" cy="390451"/>
            </a:xfrm>
            <a:prstGeom prst="rect">
              <a:avLst/>
            </a:prstGeom>
            <a:noFill/>
            <a:ln>
              <a:noFill/>
            </a:ln>
          </p:spPr>
        </p:pic>
      </p:grpSp>
      <p:sp>
        <p:nvSpPr>
          <p:cNvPr id="129" name="Google Shape;129;p18"/>
          <p:cNvSpPr txBox="1"/>
          <p:nvPr>
            <p:ph type="title"/>
          </p:nvPr>
        </p:nvSpPr>
        <p:spPr>
          <a:xfrm>
            <a:off x="1079100" y="908413"/>
            <a:ext cx="6985800" cy="572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s" sz="2400">
                <a:solidFill>
                  <a:srgbClr val="434343"/>
                </a:solidFill>
                <a:latin typeface="Poppins SemiBold"/>
                <a:ea typeface="Poppins SemiBold"/>
                <a:cs typeface="Poppins SemiBold"/>
                <a:sym typeface="Poppins SemiBold"/>
              </a:rPr>
              <a:t>Entre una </a:t>
            </a:r>
            <a:r>
              <a:rPr lang="es" sz="2400">
                <a:solidFill>
                  <a:srgbClr val="03B5AA"/>
                </a:solidFill>
                <a:uFill>
                  <a:noFill/>
                </a:uFill>
                <a:latin typeface="Poppins SemiBold"/>
                <a:ea typeface="Poppins SemiBold"/>
                <a:cs typeface="Poppins SemiBold"/>
                <a:sym typeface="Poppins SemiBold"/>
                <a:hlinkClick r:id="rId6">
                  <a:extLst>
                    <a:ext uri="{A12FA001-AC4F-418D-AE19-62706E023703}">
                      <ahyp:hlinkClr val="tx"/>
                    </a:ext>
                  </a:extLst>
                </a:hlinkClick>
              </a:rPr>
              <a:t>biografía dibujada</a:t>
            </a:r>
            <a:r>
              <a:rPr lang="es" sz="2400">
                <a:solidFill>
                  <a:srgbClr val="434343"/>
                </a:solidFill>
                <a:latin typeface="Poppins SemiBold"/>
                <a:ea typeface="Poppins SemiBold"/>
                <a:cs typeface="Poppins SemiBold"/>
                <a:sym typeface="Poppins SemiBold"/>
              </a:rPr>
              <a:t> y </a:t>
            </a:r>
            <a:r>
              <a:rPr lang="es" sz="2400">
                <a:solidFill>
                  <a:srgbClr val="03B5AA"/>
                </a:solidFill>
                <a:uFill>
                  <a:noFill/>
                </a:uFill>
                <a:latin typeface="Poppins SemiBold"/>
                <a:ea typeface="Poppins SemiBold"/>
                <a:cs typeface="Poppins SemiBold"/>
                <a:sym typeface="Poppins SemiBold"/>
                <a:hlinkClick r:id="rId7">
                  <a:extLst>
                    <a:ext uri="{A12FA001-AC4F-418D-AE19-62706E023703}">
                      <ahyp:hlinkClr val="tx"/>
                    </a:ext>
                  </a:extLst>
                </a:hlinkClick>
              </a:rPr>
              <a:t>otra, escrita</a:t>
            </a:r>
            <a:endParaRPr sz="2400">
              <a:solidFill>
                <a:srgbClr val="03B5AA"/>
              </a:solidFill>
              <a:latin typeface="Poppins SemiBold"/>
              <a:ea typeface="Poppins SemiBold"/>
              <a:cs typeface="Poppins SemiBold"/>
              <a:sym typeface="Poppins SemiBold"/>
            </a:endParaRPr>
          </a:p>
        </p:txBody>
      </p:sp>
      <p:pic>
        <p:nvPicPr>
          <p:cNvPr descr="En el 2014 Ricardo Siri, más conocido como Liniers, se graduó como el primer argentino encargado de ilustrar una portada para The New Yorker; sin embargo, su recorrido comenzó desde que era niño, cuando no paraba de dibujar. Su pluma, su humor y su estilo lo han puesto en el podio de los historietistas más importantes de Latinoamérica  y lo han llevado a ganar reconocimientos  tan importantes como el Premio Eisner 2018, por su libro “Buenas noches, planeta”. Al mundo de la música entró cuando hizo una gira con el cantautor Kevin Johansen, mientras este cantaba, Liniers dibujaba en vivo para el público.  &#10;&#10;Sigamos conectados en: www.radionica.rocks&#10;Instagram: https://instagram.com/radionicafm&#10;Twitter: https://twitter.com/radionica&#10;Facebook: https://www.facebook.com/radionicafm" id="130" name="Google Shape;130;p18" title="Liniers ilustra las diferentes etapas de su vida">
            <a:hlinkClick r:id="rId8"/>
          </p:cNvPr>
          <p:cNvPicPr preferRelativeResize="0"/>
          <p:nvPr/>
        </p:nvPicPr>
        <p:blipFill>
          <a:blip r:embed="rId9">
            <a:alphaModFix/>
          </a:blip>
          <a:stretch>
            <a:fillRect/>
          </a:stretch>
        </p:blipFill>
        <p:spPr>
          <a:xfrm>
            <a:off x="1846500" y="1568388"/>
            <a:ext cx="5451000" cy="2185625"/>
          </a:xfrm>
          <a:prstGeom prst="rect">
            <a:avLst/>
          </a:prstGeom>
          <a:noFill/>
          <a:ln>
            <a:noFill/>
          </a:ln>
        </p:spPr>
      </p:pic>
      <p:sp>
        <p:nvSpPr>
          <p:cNvPr id="131" name="Google Shape;131;p18"/>
          <p:cNvSpPr txBox="1"/>
          <p:nvPr/>
        </p:nvSpPr>
        <p:spPr>
          <a:xfrm>
            <a:off x="2161800" y="3737988"/>
            <a:ext cx="4820400" cy="49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1800">
                <a:solidFill>
                  <a:srgbClr val="434343"/>
                </a:solidFill>
                <a:latin typeface="Poppins Medium"/>
                <a:ea typeface="Poppins Medium"/>
                <a:cs typeface="Poppins Medium"/>
                <a:sym typeface="Poppins Medium"/>
              </a:rPr>
              <a:t>Liniers, dibujante de Enriqueta y Fellini</a:t>
            </a:r>
            <a:endParaRPr sz="1800">
              <a:solidFill>
                <a:srgbClr val="434343"/>
              </a:solidFill>
              <a:latin typeface="Poppins Medium"/>
              <a:ea typeface="Poppins Medium"/>
              <a:cs typeface="Poppins Medium"/>
              <a:sym typeface="Poppins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1000"/>
                                        <p:tgtEl>
                                          <p:spTgt spid="1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A306C"/>
        </a:solidFill>
      </p:bgPr>
    </p:bg>
    <p:spTree>
      <p:nvGrpSpPr>
        <p:cNvPr id="135" name="Shape 135"/>
        <p:cNvGrpSpPr/>
        <p:nvPr/>
      </p:nvGrpSpPr>
      <p:grpSpPr>
        <a:xfrm>
          <a:off x="0" y="0"/>
          <a:ext cx="0" cy="0"/>
          <a:chOff x="0" y="0"/>
          <a:chExt cx="0" cy="0"/>
        </a:xfrm>
      </p:grpSpPr>
      <p:sp>
        <p:nvSpPr>
          <p:cNvPr id="136" name="Google Shape;136;p19"/>
          <p:cNvSpPr/>
          <p:nvPr/>
        </p:nvSpPr>
        <p:spPr>
          <a:xfrm rot="10800000">
            <a:off x="0" y="0"/>
            <a:ext cx="9144000" cy="4468800"/>
          </a:xfrm>
          <a:prstGeom prst="round2SameRect">
            <a:avLst>
              <a:gd fmla="val 16667" name="adj1"/>
              <a:gd fmla="val 0" name="adj2"/>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137" name="Google Shape;137;p19"/>
          <p:cNvGrpSpPr/>
          <p:nvPr/>
        </p:nvGrpSpPr>
        <p:grpSpPr>
          <a:xfrm>
            <a:off x="644631" y="4593112"/>
            <a:ext cx="7854738" cy="405775"/>
            <a:chOff x="644625" y="4615787"/>
            <a:chExt cx="7854738" cy="405775"/>
          </a:xfrm>
        </p:grpSpPr>
        <p:pic>
          <p:nvPicPr>
            <p:cNvPr id="138" name="Google Shape;138;p19"/>
            <p:cNvPicPr preferRelativeResize="0"/>
            <p:nvPr/>
          </p:nvPicPr>
          <p:blipFill>
            <a:blip r:embed="rId3">
              <a:alphaModFix/>
            </a:blip>
            <a:stretch>
              <a:fillRect/>
            </a:stretch>
          </p:blipFill>
          <p:spPr>
            <a:xfrm>
              <a:off x="2880950" y="4637450"/>
              <a:ext cx="362450" cy="362450"/>
            </a:xfrm>
            <a:prstGeom prst="rect">
              <a:avLst/>
            </a:prstGeom>
            <a:noFill/>
            <a:ln>
              <a:noFill/>
            </a:ln>
          </p:spPr>
        </p:pic>
        <p:pic>
          <p:nvPicPr>
            <p:cNvPr id="139" name="Google Shape;139;p19"/>
            <p:cNvPicPr preferRelativeResize="0"/>
            <p:nvPr/>
          </p:nvPicPr>
          <p:blipFill rotWithShape="1">
            <a:blip r:embed="rId4">
              <a:alphaModFix/>
            </a:blip>
            <a:srcRect b="40539" l="0" r="0" t="39957"/>
            <a:stretch/>
          </p:blipFill>
          <p:spPr>
            <a:xfrm>
              <a:off x="644625" y="4615787"/>
              <a:ext cx="2080599" cy="405775"/>
            </a:xfrm>
            <a:prstGeom prst="rect">
              <a:avLst/>
            </a:prstGeom>
            <a:noFill/>
            <a:ln>
              <a:noFill/>
            </a:ln>
          </p:spPr>
        </p:pic>
        <p:pic>
          <p:nvPicPr>
            <p:cNvPr id="140" name="Google Shape;140;p19"/>
            <p:cNvPicPr preferRelativeResize="0"/>
            <p:nvPr/>
          </p:nvPicPr>
          <p:blipFill rotWithShape="1">
            <a:blip r:embed="rId5">
              <a:alphaModFix/>
            </a:blip>
            <a:srcRect b="41673" l="0" r="0" t="41979"/>
            <a:stretch/>
          </p:blipFill>
          <p:spPr>
            <a:xfrm>
              <a:off x="6110975" y="4623450"/>
              <a:ext cx="2388388" cy="390451"/>
            </a:xfrm>
            <a:prstGeom prst="rect">
              <a:avLst/>
            </a:prstGeom>
            <a:noFill/>
            <a:ln>
              <a:noFill/>
            </a:ln>
          </p:spPr>
        </p:pic>
      </p:grpSp>
      <p:sp>
        <p:nvSpPr>
          <p:cNvPr id="141" name="Google Shape;141;p19"/>
          <p:cNvSpPr txBox="1"/>
          <p:nvPr>
            <p:ph type="title"/>
          </p:nvPr>
        </p:nvSpPr>
        <p:spPr>
          <a:xfrm>
            <a:off x="568425" y="521225"/>
            <a:ext cx="18252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s" sz="2420">
                <a:solidFill>
                  <a:srgbClr val="434343"/>
                </a:solidFill>
                <a:latin typeface="Poppins SemiBold"/>
                <a:ea typeface="Poppins SemiBold"/>
                <a:cs typeface="Poppins SemiBold"/>
                <a:sym typeface="Poppins SemiBold"/>
              </a:rPr>
              <a:t>Biografía</a:t>
            </a:r>
            <a:endParaRPr sz="2420">
              <a:solidFill>
                <a:srgbClr val="434343"/>
              </a:solidFill>
              <a:latin typeface="Poppins SemiBold"/>
              <a:ea typeface="Poppins SemiBold"/>
              <a:cs typeface="Poppins SemiBold"/>
              <a:sym typeface="Poppins SemiBold"/>
            </a:endParaRPr>
          </a:p>
        </p:txBody>
      </p:sp>
      <p:pic>
        <p:nvPicPr>
          <p:cNvPr id="142" name="Google Shape;142;p19"/>
          <p:cNvPicPr preferRelativeResize="0"/>
          <p:nvPr/>
        </p:nvPicPr>
        <p:blipFill>
          <a:blip r:embed="rId6">
            <a:alphaModFix/>
          </a:blip>
          <a:stretch>
            <a:fillRect/>
          </a:stretch>
        </p:blipFill>
        <p:spPr>
          <a:xfrm>
            <a:off x="644625" y="1063047"/>
            <a:ext cx="7854751" cy="286500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A306C"/>
        </a:solidFill>
      </p:bgPr>
    </p:bg>
    <p:spTree>
      <p:nvGrpSpPr>
        <p:cNvPr id="146" name="Shape 146"/>
        <p:cNvGrpSpPr/>
        <p:nvPr/>
      </p:nvGrpSpPr>
      <p:grpSpPr>
        <a:xfrm>
          <a:off x="0" y="0"/>
          <a:ext cx="0" cy="0"/>
          <a:chOff x="0" y="0"/>
          <a:chExt cx="0" cy="0"/>
        </a:xfrm>
      </p:grpSpPr>
      <p:sp>
        <p:nvSpPr>
          <p:cNvPr id="147" name="Google Shape;147;p20"/>
          <p:cNvSpPr/>
          <p:nvPr/>
        </p:nvSpPr>
        <p:spPr>
          <a:xfrm rot="10800000">
            <a:off x="0" y="0"/>
            <a:ext cx="9144000" cy="4468800"/>
          </a:xfrm>
          <a:prstGeom prst="round2SameRect">
            <a:avLst>
              <a:gd fmla="val 16667" name="adj1"/>
              <a:gd fmla="val 0" name="adj2"/>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8" name="Google Shape;148;p20"/>
          <p:cNvSpPr/>
          <p:nvPr/>
        </p:nvSpPr>
        <p:spPr>
          <a:xfrm>
            <a:off x="5737950" y="1037425"/>
            <a:ext cx="2811600" cy="3075600"/>
          </a:xfrm>
          <a:prstGeom prst="rect">
            <a:avLst/>
          </a:prstGeom>
          <a:solidFill>
            <a:srgbClr val="03B5A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9" name="Google Shape;149;p20"/>
          <p:cNvSpPr txBox="1"/>
          <p:nvPr>
            <p:ph type="title"/>
          </p:nvPr>
        </p:nvSpPr>
        <p:spPr>
          <a:xfrm>
            <a:off x="644626" y="618175"/>
            <a:ext cx="4751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s" sz="2420">
                <a:solidFill>
                  <a:srgbClr val="434343"/>
                </a:solidFill>
                <a:latin typeface="Poppins SemiBold"/>
                <a:ea typeface="Poppins SemiBold"/>
                <a:cs typeface="Poppins SemiBold"/>
                <a:sym typeface="Poppins SemiBold"/>
              </a:rPr>
              <a:t>Para saber más sobre </a:t>
            </a:r>
            <a:r>
              <a:rPr lang="es" sz="2420">
                <a:solidFill>
                  <a:srgbClr val="434343"/>
                </a:solidFill>
                <a:latin typeface="Poppins SemiBold"/>
                <a:ea typeface="Poppins SemiBold"/>
                <a:cs typeface="Poppins SemiBold"/>
                <a:sym typeface="Poppins SemiBold"/>
              </a:rPr>
              <a:t>Liniers</a:t>
            </a:r>
            <a:endParaRPr sz="2420">
              <a:solidFill>
                <a:srgbClr val="434343"/>
              </a:solidFill>
              <a:latin typeface="Poppins SemiBold"/>
              <a:ea typeface="Poppins SemiBold"/>
              <a:cs typeface="Poppins SemiBold"/>
              <a:sym typeface="Poppins SemiBold"/>
            </a:endParaRPr>
          </a:p>
        </p:txBody>
      </p:sp>
      <p:sp>
        <p:nvSpPr>
          <p:cNvPr id="150" name="Google Shape;150;p20"/>
          <p:cNvSpPr txBox="1"/>
          <p:nvPr>
            <p:ph idx="1" type="body"/>
          </p:nvPr>
        </p:nvSpPr>
        <p:spPr>
          <a:xfrm>
            <a:off x="644626" y="1151100"/>
            <a:ext cx="4923600" cy="2841300"/>
          </a:xfrm>
          <a:prstGeom prst="rect">
            <a:avLst/>
          </a:prstGeom>
        </p:spPr>
        <p:txBody>
          <a:bodyPr anchorCtr="0" anchor="t" bIns="91425" lIns="91425" spcFirstLastPara="1" rIns="91425" wrap="square" tIns="91425">
            <a:noAutofit/>
          </a:bodyPr>
          <a:lstStyle/>
          <a:p>
            <a:pPr indent="0" lvl="0" marL="0" rtl="0" algn="just">
              <a:lnSpc>
                <a:spcPct val="100000"/>
              </a:lnSpc>
              <a:spcBef>
                <a:spcPts val="0"/>
              </a:spcBef>
              <a:spcAft>
                <a:spcPts val="0"/>
              </a:spcAft>
              <a:buNone/>
            </a:pPr>
            <a:r>
              <a:rPr lang="es" sz="1600">
                <a:solidFill>
                  <a:srgbClr val="434343"/>
                </a:solidFill>
                <a:latin typeface="Poppins Medium"/>
                <a:ea typeface="Poppins Medium"/>
                <a:cs typeface="Poppins Medium"/>
                <a:sym typeface="Poppins Medium"/>
              </a:rPr>
              <a:t>Una entrevista es una conversación dirigida. Es decir una persona (entrevistador) realiza las preguntas y otra (entrevistado), responde. </a:t>
            </a:r>
            <a:endParaRPr sz="1600">
              <a:solidFill>
                <a:srgbClr val="434343"/>
              </a:solidFill>
              <a:latin typeface="Poppins Medium"/>
              <a:ea typeface="Poppins Medium"/>
              <a:cs typeface="Poppins Medium"/>
              <a:sym typeface="Poppins Medium"/>
            </a:endParaRPr>
          </a:p>
          <a:p>
            <a:pPr indent="0" lvl="0" marL="0" rtl="0" algn="just">
              <a:lnSpc>
                <a:spcPct val="100000"/>
              </a:lnSpc>
              <a:spcBef>
                <a:spcPts val="1200"/>
              </a:spcBef>
              <a:spcAft>
                <a:spcPts val="0"/>
              </a:spcAft>
              <a:buNone/>
            </a:pPr>
            <a:r>
              <a:rPr lang="es" sz="1600">
                <a:solidFill>
                  <a:srgbClr val="434343"/>
                </a:solidFill>
                <a:latin typeface="Poppins Medium"/>
                <a:ea typeface="Poppins Medium"/>
                <a:cs typeface="Poppins Medium"/>
                <a:sym typeface="Poppins Medium"/>
              </a:rPr>
              <a:t>En pequeños grupos, conocemos al historietista Liniers a través de una estas entrevistas:</a:t>
            </a:r>
            <a:endParaRPr sz="1600">
              <a:solidFill>
                <a:srgbClr val="434343"/>
              </a:solidFill>
              <a:latin typeface="Poppins Medium"/>
              <a:ea typeface="Poppins Medium"/>
              <a:cs typeface="Poppins Medium"/>
              <a:sym typeface="Poppins Medium"/>
            </a:endParaRPr>
          </a:p>
          <a:p>
            <a:pPr indent="0" lvl="0" marL="0" rtl="0" algn="l">
              <a:lnSpc>
                <a:spcPct val="100000"/>
              </a:lnSpc>
              <a:spcBef>
                <a:spcPts val="1200"/>
              </a:spcBef>
              <a:spcAft>
                <a:spcPts val="0"/>
              </a:spcAft>
              <a:buNone/>
            </a:pPr>
            <a:r>
              <a:rPr b="1" lang="es" sz="1600">
                <a:solidFill>
                  <a:srgbClr val="03B5AA"/>
                </a:solidFill>
                <a:latin typeface="Poppins"/>
                <a:ea typeface="Poppins"/>
                <a:cs typeface="Poppins"/>
                <a:sym typeface="Poppins"/>
              </a:rPr>
              <a:t>“</a:t>
            </a:r>
            <a:r>
              <a:rPr b="1" lang="es" sz="1600">
                <a:solidFill>
                  <a:srgbClr val="03B5AA"/>
                </a:solidFill>
                <a:uFill>
                  <a:noFill/>
                </a:uFill>
                <a:latin typeface="Poppins"/>
                <a:ea typeface="Poppins"/>
                <a:cs typeface="Poppins"/>
                <a:sym typeface="Poppins"/>
                <a:hlinkClick r:id="rId3">
                  <a:extLst>
                    <a:ext uri="{A12FA001-AC4F-418D-AE19-62706E023703}">
                      <ahyp:hlinkClr val="tx"/>
                    </a:ext>
                  </a:extLst>
                </a:hlinkClick>
              </a:rPr>
              <a:t>Liniers: una vida dibujada”</a:t>
            </a:r>
            <a:r>
              <a:rPr b="1" lang="es" sz="1600">
                <a:solidFill>
                  <a:srgbClr val="434343"/>
                </a:solidFill>
                <a:latin typeface="Poppins"/>
                <a:ea typeface="Poppins"/>
                <a:cs typeface="Poppins"/>
                <a:sym typeface="Poppins"/>
              </a:rPr>
              <a:t> </a:t>
            </a:r>
            <a:r>
              <a:rPr lang="es" sz="1600">
                <a:solidFill>
                  <a:srgbClr val="434343"/>
                </a:solidFill>
                <a:latin typeface="Poppins Medium"/>
                <a:ea typeface="Poppins Medium"/>
                <a:cs typeface="Poppins Medium"/>
                <a:sym typeface="Poppins Medium"/>
              </a:rPr>
              <a:t>(entrevista gráfica).</a:t>
            </a:r>
            <a:endParaRPr sz="1600">
              <a:solidFill>
                <a:srgbClr val="434343"/>
              </a:solidFill>
              <a:latin typeface="Poppins Medium"/>
              <a:ea typeface="Poppins Medium"/>
              <a:cs typeface="Poppins Medium"/>
              <a:sym typeface="Poppins Medium"/>
            </a:endParaRPr>
          </a:p>
          <a:p>
            <a:pPr indent="0" lvl="0" marL="0" rtl="0" algn="l">
              <a:lnSpc>
                <a:spcPct val="100000"/>
              </a:lnSpc>
              <a:spcBef>
                <a:spcPts val="1200"/>
              </a:spcBef>
              <a:spcAft>
                <a:spcPts val="1200"/>
              </a:spcAft>
              <a:buNone/>
            </a:pPr>
            <a:r>
              <a:rPr b="1" lang="es" sz="1600">
                <a:solidFill>
                  <a:srgbClr val="03B5AA"/>
                </a:solidFill>
                <a:uFill>
                  <a:noFill/>
                </a:uFill>
                <a:latin typeface="Poppins"/>
                <a:ea typeface="Poppins"/>
                <a:cs typeface="Poppins"/>
                <a:sym typeface="Poppins"/>
                <a:hlinkClick r:id="rId4">
                  <a:extLst>
                    <a:ext uri="{A12FA001-AC4F-418D-AE19-62706E023703}">
                      <ahyp:hlinkClr val="tx"/>
                    </a:ext>
                  </a:extLst>
                </a:hlinkClick>
              </a:rPr>
              <a:t>“Cinco preguntas a Liniers”</a:t>
            </a:r>
            <a:r>
              <a:rPr lang="es" sz="1600">
                <a:solidFill>
                  <a:srgbClr val="03B5AA"/>
                </a:solidFill>
                <a:latin typeface="Poppins Medium"/>
                <a:ea typeface="Poppins Medium"/>
                <a:cs typeface="Poppins Medium"/>
                <a:sym typeface="Poppins Medium"/>
              </a:rPr>
              <a:t> </a:t>
            </a:r>
            <a:r>
              <a:rPr lang="es" sz="1600">
                <a:solidFill>
                  <a:srgbClr val="434343"/>
                </a:solidFill>
                <a:latin typeface="Poppins Medium"/>
                <a:ea typeface="Poppins Medium"/>
                <a:cs typeface="Poppins Medium"/>
                <a:sym typeface="Poppins Medium"/>
              </a:rPr>
              <a:t>(en</a:t>
            </a:r>
            <a:r>
              <a:rPr lang="es" sz="1600">
                <a:solidFill>
                  <a:srgbClr val="434343"/>
                </a:solidFill>
                <a:latin typeface="Poppins Medium"/>
                <a:ea typeface="Poppins Medium"/>
                <a:cs typeface="Poppins Medium"/>
                <a:sym typeface="Poppins Medium"/>
              </a:rPr>
              <a:t>trevista oral).</a:t>
            </a:r>
            <a:endParaRPr sz="1600">
              <a:solidFill>
                <a:srgbClr val="434343"/>
              </a:solidFill>
              <a:latin typeface="Poppins Medium"/>
              <a:ea typeface="Poppins Medium"/>
              <a:cs typeface="Poppins Medium"/>
              <a:sym typeface="Poppins Medium"/>
            </a:endParaRPr>
          </a:p>
        </p:txBody>
      </p:sp>
      <p:pic>
        <p:nvPicPr>
          <p:cNvPr descr="Liniers es el segundo nombre de Ricardo Siri (Buenos Aires, 1973). Empezó haciendo fanzines, publicó la tira Bonjour en el diario Página/12 y desde 2002 publica Macanudo todos los días en La Nación y semanalmente en El País de España. En 2018 Macanudo empezó a publicarse en diarios de los Estados Unidos a través de King Features Syndicate. Muchos de sus treinta libros se han editado en Europa, Latinoamérica, EE.UU., Canadá, Corea del Sur y China. En 2011 junto a su mujer, Angie, fundó la Editorial Común. Actualmente vive en Vermont (EE.UU.) con Angie, tres hijas y un perro.&#10;&#10;Más información: https://www.penguinlibros.com/ar/44905-ricardo-liniers" id="151" name="Google Shape;151;p20" title="Cinco preguntas a Liniers">
            <a:hlinkClick r:id="rId5"/>
          </p:cNvPr>
          <p:cNvPicPr preferRelativeResize="0"/>
          <p:nvPr/>
        </p:nvPicPr>
        <p:blipFill>
          <a:blip r:embed="rId6">
            <a:alphaModFix/>
          </a:blip>
          <a:stretch>
            <a:fillRect/>
          </a:stretch>
        </p:blipFill>
        <p:spPr>
          <a:xfrm>
            <a:off x="5784400" y="1089113"/>
            <a:ext cx="2718700" cy="2972225"/>
          </a:xfrm>
          <a:prstGeom prst="rect">
            <a:avLst/>
          </a:prstGeom>
          <a:noFill/>
          <a:ln>
            <a:noFill/>
          </a:ln>
        </p:spPr>
      </p:pic>
      <p:grpSp>
        <p:nvGrpSpPr>
          <p:cNvPr id="152" name="Google Shape;152;p20"/>
          <p:cNvGrpSpPr/>
          <p:nvPr/>
        </p:nvGrpSpPr>
        <p:grpSpPr>
          <a:xfrm>
            <a:off x="644631" y="4593112"/>
            <a:ext cx="7854738" cy="405775"/>
            <a:chOff x="644625" y="4615787"/>
            <a:chExt cx="7854738" cy="405775"/>
          </a:xfrm>
        </p:grpSpPr>
        <p:pic>
          <p:nvPicPr>
            <p:cNvPr id="153" name="Google Shape;153;p20"/>
            <p:cNvPicPr preferRelativeResize="0"/>
            <p:nvPr/>
          </p:nvPicPr>
          <p:blipFill>
            <a:blip r:embed="rId7">
              <a:alphaModFix/>
            </a:blip>
            <a:stretch>
              <a:fillRect/>
            </a:stretch>
          </p:blipFill>
          <p:spPr>
            <a:xfrm>
              <a:off x="2880950" y="4637450"/>
              <a:ext cx="362450" cy="362450"/>
            </a:xfrm>
            <a:prstGeom prst="rect">
              <a:avLst/>
            </a:prstGeom>
            <a:noFill/>
            <a:ln>
              <a:noFill/>
            </a:ln>
          </p:spPr>
        </p:pic>
        <p:pic>
          <p:nvPicPr>
            <p:cNvPr id="154" name="Google Shape;154;p20"/>
            <p:cNvPicPr preferRelativeResize="0"/>
            <p:nvPr/>
          </p:nvPicPr>
          <p:blipFill rotWithShape="1">
            <a:blip r:embed="rId8">
              <a:alphaModFix/>
            </a:blip>
            <a:srcRect b="40539" l="0" r="0" t="39957"/>
            <a:stretch/>
          </p:blipFill>
          <p:spPr>
            <a:xfrm>
              <a:off x="644625" y="4615787"/>
              <a:ext cx="2080599" cy="405775"/>
            </a:xfrm>
            <a:prstGeom prst="rect">
              <a:avLst/>
            </a:prstGeom>
            <a:noFill/>
            <a:ln>
              <a:noFill/>
            </a:ln>
          </p:spPr>
        </p:pic>
        <p:pic>
          <p:nvPicPr>
            <p:cNvPr id="155" name="Google Shape;155;p20"/>
            <p:cNvPicPr preferRelativeResize="0"/>
            <p:nvPr/>
          </p:nvPicPr>
          <p:blipFill rotWithShape="1">
            <a:blip r:embed="rId9">
              <a:alphaModFix/>
            </a:blip>
            <a:srcRect b="41673" l="0" r="0" t="41979"/>
            <a:stretch/>
          </p:blipFill>
          <p:spPr>
            <a:xfrm>
              <a:off x="6110975" y="4623450"/>
              <a:ext cx="2388388" cy="390451"/>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1000"/>
                                        <p:tgtEl>
                                          <p:spTgt spid="1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A306C"/>
        </a:solidFill>
      </p:bgPr>
    </p:bg>
    <p:spTree>
      <p:nvGrpSpPr>
        <p:cNvPr id="159" name="Shape 159"/>
        <p:cNvGrpSpPr/>
        <p:nvPr/>
      </p:nvGrpSpPr>
      <p:grpSpPr>
        <a:xfrm>
          <a:off x="0" y="0"/>
          <a:ext cx="0" cy="0"/>
          <a:chOff x="0" y="0"/>
          <a:chExt cx="0" cy="0"/>
        </a:xfrm>
      </p:grpSpPr>
      <p:sp>
        <p:nvSpPr>
          <p:cNvPr id="160" name="Google Shape;160;p21"/>
          <p:cNvSpPr/>
          <p:nvPr/>
        </p:nvSpPr>
        <p:spPr>
          <a:xfrm rot="10800000">
            <a:off x="0" y="0"/>
            <a:ext cx="9144000" cy="4468800"/>
          </a:xfrm>
          <a:prstGeom prst="round2SameRect">
            <a:avLst>
              <a:gd fmla="val 16667" name="adj1"/>
              <a:gd fmla="val 0" name="adj2"/>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1" name="Google Shape;161;p21"/>
          <p:cNvSpPr txBox="1"/>
          <p:nvPr>
            <p:ph type="title"/>
          </p:nvPr>
        </p:nvSpPr>
        <p:spPr>
          <a:xfrm>
            <a:off x="644628" y="368825"/>
            <a:ext cx="4245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s" sz="2420">
                <a:solidFill>
                  <a:srgbClr val="434343"/>
                </a:solidFill>
                <a:latin typeface="Poppins SemiBold"/>
                <a:ea typeface="Poppins SemiBold"/>
                <a:cs typeface="Poppins SemiBold"/>
                <a:sym typeface="Poppins SemiBold"/>
              </a:rPr>
              <a:t>Conversamos entre todos</a:t>
            </a:r>
            <a:endParaRPr sz="2420">
              <a:solidFill>
                <a:srgbClr val="434343"/>
              </a:solidFill>
              <a:latin typeface="Poppins SemiBold"/>
              <a:ea typeface="Poppins SemiBold"/>
              <a:cs typeface="Poppins SemiBold"/>
              <a:sym typeface="Poppins SemiBold"/>
            </a:endParaRPr>
          </a:p>
        </p:txBody>
      </p:sp>
      <p:sp>
        <p:nvSpPr>
          <p:cNvPr id="162" name="Google Shape;162;p21"/>
          <p:cNvSpPr txBox="1"/>
          <p:nvPr>
            <p:ph idx="1" type="body"/>
          </p:nvPr>
        </p:nvSpPr>
        <p:spPr>
          <a:xfrm>
            <a:off x="644628" y="895650"/>
            <a:ext cx="4648200" cy="3199800"/>
          </a:xfrm>
          <a:prstGeom prst="rect">
            <a:avLst/>
          </a:prstGeom>
        </p:spPr>
        <p:txBody>
          <a:bodyPr anchorCtr="0" anchor="t" bIns="91425" lIns="91425" spcFirstLastPara="1" rIns="91425" wrap="square" tIns="91425">
            <a:noAutofit/>
          </a:bodyPr>
          <a:lstStyle/>
          <a:p>
            <a:pPr indent="0" lvl="0" marL="0" rtl="0" algn="just">
              <a:lnSpc>
                <a:spcPct val="100000"/>
              </a:lnSpc>
              <a:spcBef>
                <a:spcPts val="0"/>
              </a:spcBef>
              <a:spcAft>
                <a:spcPts val="0"/>
              </a:spcAft>
              <a:buNone/>
            </a:pPr>
            <a:r>
              <a:rPr lang="es" sz="1600">
                <a:solidFill>
                  <a:srgbClr val="434343"/>
                </a:solidFill>
                <a:latin typeface="Poppins Medium"/>
                <a:ea typeface="Poppins Medium"/>
                <a:cs typeface="Poppins Medium"/>
                <a:sym typeface="Poppins Medium"/>
              </a:rPr>
              <a:t>¿Consideran que es posible trabajar de lo que a uno le gusta, como hizo Liniers? ¿Por qué?</a:t>
            </a:r>
            <a:endParaRPr sz="1600">
              <a:solidFill>
                <a:srgbClr val="434343"/>
              </a:solidFill>
              <a:latin typeface="Poppins Medium"/>
              <a:ea typeface="Poppins Medium"/>
              <a:cs typeface="Poppins Medium"/>
              <a:sym typeface="Poppins Medium"/>
            </a:endParaRPr>
          </a:p>
          <a:p>
            <a:pPr indent="0" lvl="0" marL="0" rtl="0" algn="just">
              <a:lnSpc>
                <a:spcPct val="100000"/>
              </a:lnSpc>
              <a:spcBef>
                <a:spcPts val="1200"/>
              </a:spcBef>
              <a:spcAft>
                <a:spcPts val="0"/>
              </a:spcAft>
              <a:buNone/>
            </a:pPr>
            <a:r>
              <a:rPr lang="es" sz="1600">
                <a:solidFill>
                  <a:srgbClr val="434343"/>
                </a:solidFill>
                <a:latin typeface="Poppins Medium"/>
                <a:ea typeface="Poppins Medium"/>
                <a:cs typeface="Poppins Medium"/>
                <a:sym typeface="Poppins Medium"/>
              </a:rPr>
              <a:t>¿Qué lugar ocupa la lectura en sus vidas?</a:t>
            </a:r>
            <a:endParaRPr sz="1600">
              <a:solidFill>
                <a:srgbClr val="434343"/>
              </a:solidFill>
              <a:latin typeface="Poppins Medium"/>
              <a:ea typeface="Poppins Medium"/>
              <a:cs typeface="Poppins Medium"/>
              <a:sym typeface="Poppins Medium"/>
            </a:endParaRPr>
          </a:p>
          <a:p>
            <a:pPr indent="0" lvl="0" marL="0" rtl="0" algn="just">
              <a:lnSpc>
                <a:spcPct val="100000"/>
              </a:lnSpc>
              <a:spcBef>
                <a:spcPts val="1200"/>
              </a:spcBef>
              <a:spcAft>
                <a:spcPts val="0"/>
              </a:spcAft>
              <a:buNone/>
            </a:pPr>
            <a:r>
              <a:rPr lang="es" sz="1600">
                <a:solidFill>
                  <a:srgbClr val="434343"/>
                </a:solidFill>
                <a:latin typeface="Poppins Medium"/>
                <a:ea typeface="Poppins Medium"/>
                <a:cs typeface="Poppins Medium"/>
                <a:sym typeface="Poppins Medium"/>
              </a:rPr>
              <a:t>¿Qué actividad realizan en su tiempo libre? ¿Por qué </a:t>
            </a:r>
            <a:r>
              <a:rPr lang="es" sz="1600">
                <a:solidFill>
                  <a:srgbClr val="434343"/>
                </a:solidFill>
                <a:latin typeface="Poppins Medium"/>
                <a:ea typeface="Poppins Medium"/>
                <a:cs typeface="Poppins Medium"/>
                <a:sym typeface="Poppins Medium"/>
              </a:rPr>
              <a:t>recomendarían</a:t>
            </a:r>
            <a:r>
              <a:rPr lang="es" sz="1600">
                <a:solidFill>
                  <a:srgbClr val="434343"/>
                </a:solidFill>
                <a:latin typeface="Poppins Medium"/>
                <a:ea typeface="Poppins Medium"/>
                <a:cs typeface="Poppins Medium"/>
                <a:sym typeface="Poppins Medium"/>
              </a:rPr>
              <a:t> que sus compañeros también realicen esa actividad?</a:t>
            </a:r>
            <a:endParaRPr sz="1600">
              <a:solidFill>
                <a:srgbClr val="434343"/>
              </a:solidFill>
              <a:latin typeface="Poppins Medium"/>
              <a:ea typeface="Poppins Medium"/>
              <a:cs typeface="Poppins Medium"/>
              <a:sym typeface="Poppins Medium"/>
            </a:endParaRPr>
          </a:p>
          <a:p>
            <a:pPr indent="0" lvl="0" marL="0" rtl="0" algn="just">
              <a:lnSpc>
                <a:spcPct val="100000"/>
              </a:lnSpc>
              <a:spcBef>
                <a:spcPts val="1200"/>
              </a:spcBef>
              <a:spcAft>
                <a:spcPts val="1200"/>
              </a:spcAft>
              <a:buNone/>
            </a:pPr>
            <a:r>
              <a:rPr lang="es" sz="1600">
                <a:solidFill>
                  <a:srgbClr val="434343"/>
                </a:solidFill>
                <a:latin typeface="Poppins Medium"/>
                <a:ea typeface="Poppins Medium"/>
                <a:cs typeface="Poppins Medium"/>
                <a:sym typeface="Poppins Medium"/>
              </a:rPr>
              <a:t>¿Ya pensaron qué les gustaría dedicarse o seguir estudiando una vez que terminan la escuela?</a:t>
            </a:r>
            <a:endParaRPr sz="1600">
              <a:solidFill>
                <a:srgbClr val="434343"/>
              </a:solidFill>
              <a:latin typeface="Poppins Medium"/>
              <a:ea typeface="Poppins Medium"/>
              <a:cs typeface="Poppins Medium"/>
              <a:sym typeface="Poppins Medium"/>
            </a:endParaRPr>
          </a:p>
        </p:txBody>
      </p:sp>
      <p:pic>
        <p:nvPicPr>
          <p:cNvPr id="163" name="Google Shape;163;p21"/>
          <p:cNvPicPr preferRelativeResize="0"/>
          <p:nvPr/>
        </p:nvPicPr>
        <p:blipFill>
          <a:blip r:embed="rId3">
            <a:alphaModFix/>
          </a:blip>
          <a:stretch>
            <a:fillRect/>
          </a:stretch>
        </p:blipFill>
        <p:spPr>
          <a:xfrm>
            <a:off x="5529022" y="1044964"/>
            <a:ext cx="2970350" cy="2702868"/>
          </a:xfrm>
          <a:prstGeom prst="rect">
            <a:avLst/>
          </a:prstGeom>
          <a:noFill/>
          <a:ln>
            <a:noFill/>
          </a:ln>
        </p:spPr>
      </p:pic>
      <p:grpSp>
        <p:nvGrpSpPr>
          <p:cNvPr id="164" name="Google Shape;164;p21"/>
          <p:cNvGrpSpPr/>
          <p:nvPr/>
        </p:nvGrpSpPr>
        <p:grpSpPr>
          <a:xfrm>
            <a:off x="644631" y="4593112"/>
            <a:ext cx="7854738" cy="405775"/>
            <a:chOff x="644625" y="4615787"/>
            <a:chExt cx="7854738" cy="405775"/>
          </a:xfrm>
        </p:grpSpPr>
        <p:pic>
          <p:nvPicPr>
            <p:cNvPr id="165" name="Google Shape;165;p21"/>
            <p:cNvPicPr preferRelativeResize="0"/>
            <p:nvPr/>
          </p:nvPicPr>
          <p:blipFill>
            <a:blip r:embed="rId4">
              <a:alphaModFix/>
            </a:blip>
            <a:stretch>
              <a:fillRect/>
            </a:stretch>
          </p:blipFill>
          <p:spPr>
            <a:xfrm>
              <a:off x="2880950" y="4637450"/>
              <a:ext cx="362450" cy="362450"/>
            </a:xfrm>
            <a:prstGeom prst="rect">
              <a:avLst/>
            </a:prstGeom>
            <a:noFill/>
            <a:ln>
              <a:noFill/>
            </a:ln>
          </p:spPr>
        </p:pic>
        <p:pic>
          <p:nvPicPr>
            <p:cNvPr id="166" name="Google Shape;166;p21"/>
            <p:cNvPicPr preferRelativeResize="0"/>
            <p:nvPr/>
          </p:nvPicPr>
          <p:blipFill rotWithShape="1">
            <a:blip r:embed="rId5">
              <a:alphaModFix/>
            </a:blip>
            <a:srcRect b="40539" l="0" r="0" t="39957"/>
            <a:stretch/>
          </p:blipFill>
          <p:spPr>
            <a:xfrm>
              <a:off x="644625" y="4615787"/>
              <a:ext cx="2080599" cy="405775"/>
            </a:xfrm>
            <a:prstGeom prst="rect">
              <a:avLst/>
            </a:prstGeom>
            <a:noFill/>
            <a:ln>
              <a:noFill/>
            </a:ln>
          </p:spPr>
        </p:pic>
        <p:pic>
          <p:nvPicPr>
            <p:cNvPr id="167" name="Google Shape;167;p21"/>
            <p:cNvPicPr preferRelativeResize="0"/>
            <p:nvPr/>
          </p:nvPicPr>
          <p:blipFill rotWithShape="1">
            <a:blip r:embed="rId6">
              <a:alphaModFix/>
            </a:blip>
            <a:srcRect b="41673" l="0" r="0" t="41979"/>
            <a:stretch/>
          </p:blipFill>
          <p:spPr>
            <a:xfrm>
              <a:off x="6110975" y="4623450"/>
              <a:ext cx="2388388" cy="390451"/>
            </a:xfrm>
            <a:prstGeom prst="rect">
              <a:avLst/>
            </a:prstGeom>
            <a:noFill/>
            <a:ln>
              <a:noFill/>
            </a:ln>
          </p:spPr>
        </p:pic>
      </p:gr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