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oppins"/>
      <p:regular r:id="rId19"/>
      <p:bold r:id="rId20"/>
      <p:italic r:id="rId21"/>
      <p:boldItalic r:id="rId22"/>
    </p:embeddedFont>
    <p:embeddedFont>
      <p:font typeface="Poppins Medium"/>
      <p:regular r:id="rId23"/>
      <p:bold r:id="rId24"/>
      <p:italic r:id="rId25"/>
      <p:boldItalic r:id="rId26"/>
    </p:embeddedFont>
    <p:embeddedFont>
      <p:font typeface="Poppins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69E981-A41C-428E-81AC-18B48BE14843}">
  <a:tblStyle styleId="{FD69E981-A41C-428E-81AC-18B48BE148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PoppinsMedium-bold.fntdata"/><Relationship Id="rId23" Type="http://schemas.openxmlformats.org/officeDocument/2006/relationships/font" Target="fonts/Poppins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Medium-boldItalic.fntdata"/><Relationship Id="rId25" Type="http://schemas.openxmlformats.org/officeDocument/2006/relationships/font" Target="fonts/PoppinsMedium-italic.fntdata"/><Relationship Id="rId28" Type="http://schemas.openxmlformats.org/officeDocument/2006/relationships/font" Target="fonts/PoppinsSemiBold-bold.fntdata"/><Relationship Id="rId27" Type="http://schemas.openxmlformats.org/officeDocument/2006/relationships/font" Target="fonts/PoppinsSemiBol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SemiBold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PoppinsSemi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oppins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6b8096d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6b8096d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6c3fd4b0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6c3fd4b0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6c3fd4b0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6c3fd4b0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61eeb9b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61eeb9b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6c3fd4b0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6c3fd4b0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6d23783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6d23783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6d237839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6d237839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6d237839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6d237839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6d237839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6d237839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6d23783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d6d23783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6c3fd4b0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d6c3fd4b0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hyperlink" Target="https://drive.google.com/drive/folders/1GmxNSjmjYmLRqQ_RqRBiKniL3-kLO0BI" TargetMode="External"/><Relationship Id="rId7" Type="http://schemas.openxmlformats.org/officeDocument/2006/relationships/hyperlink" Target="https://www.canva.com/design/DAGZFgZDRs8/zNDjYjFXd36ApIAqORCkXQ/edit" TargetMode="External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drive/folders/1GmxNSjmjYmLRqQ_RqRBiKniL3-kLO0BI" TargetMode="External"/><Relationship Id="rId4" Type="http://schemas.openxmlformats.org/officeDocument/2006/relationships/hyperlink" Target="https://gemini.google.com/app?utm_source=app_launcher&amp;utm_medium=owned&amp;utm_campaign=base_all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1" Type="http://schemas.openxmlformats.org/officeDocument/2006/relationships/hyperlink" Target="https://museodeldibujo.com.ar/obras_muestras/artistas.php?ida=329&amp;a=Siri%2C+Ricardo+%28Liniers%29" TargetMode="External"/><Relationship Id="rId10" Type="http://schemas.openxmlformats.org/officeDocument/2006/relationships/hyperlink" Target="https://www.youtube.com/watch?v=Kj-h0GZjLds&amp;embeds_referring_euri=https%3A%2F%2Fdocs.google.com%2F&amp;embeds_referring_origin=https%3A%2F%2Fdocs.google.com&amp;source_ve_path=Mjg2NjY" TargetMode="External"/><Relationship Id="rId12" Type="http://schemas.openxmlformats.org/officeDocument/2006/relationships/hyperlink" Target="https://www.comunidadbaratz.com/blog/19-vinetas-de-liniers-que-representan-perfectamente-la-pasion-hacia-los-libros-y-la-lectura/" TargetMode="External"/><Relationship Id="rId9" Type="http://schemas.openxmlformats.org/officeDocument/2006/relationships/hyperlink" Target="https://www.youtube.com/watch?v=NYhwa4_qWUQ&amp;t=137s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docs.google.com/document/d/13C5Vp37qJLfjblcnLy-sMq9gIJlwnMjV/edit#heading=h.gjdgxs" TargetMode="External"/><Relationship Id="rId7" Type="http://schemas.openxmlformats.org/officeDocument/2006/relationships/hyperlink" Target="https://app.genially.com/editor/60d3c05c81844e0d151d5f03" TargetMode="External"/><Relationship Id="rId8" Type="http://schemas.openxmlformats.org/officeDocument/2006/relationships/hyperlink" Target="https://www.rionegro.com.ar/liniers-una-vida-dibujada-XE53009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6587400" y="6675"/>
            <a:ext cx="2556600" cy="415200"/>
          </a:xfrm>
          <a:prstGeom prst="homePlate">
            <a:avLst>
              <a:gd fmla="val 50000" name="adj"/>
            </a:avLst>
          </a:prstGeom>
          <a:solidFill>
            <a:srgbClr val="06D6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42124" l="0" r="0" t="42465"/>
          <a:stretch/>
        </p:blipFill>
        <p:spPr>
          <a:xfrm>
            <a:off x="1319274" y="1584575"/>
            <a:ext cx="6505452" cy="100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3063624" y="4214157"/>
            <a:ext cx="3016753" cy="599698"/>
            <a:chOff x="2555775" y="4281200"/>
            <a:chExt cx="2788900" cy="532449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86550" y="4318362"/>
              <a:ext cx="458125" cy="45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37229" l="0" r="0" t="38110"/>
            <a:stretch/>
          </p:blipFill>
          <p:spPr>
            <a:xfrm>
              <a:off x="2555775" y="4281200"/>
              <a:ext cx="2159201" cy="532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/>
          <p:nvPr/>
        </p:nvSpPr>
        <p:spPr>
          <a:xfrm>
            <a:off x="3206050" y="2760900"/>
            <a:ext cx="2721600" cy="415200"/>
          </a:xfrm>
          <a:prstGeom prst="roundRect">
            <a:avLst>
              <a:gd fmla="val 16667" name="adj"/>
            </a:avLst>
          </a:prstGeom>
          <a:solidFill>
            <a:srgbClr val="F460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368800" y="2720825"/>
            <a:ext cx="23961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Valla y trampolín</a:t>
            </a:r>
            <a:endParaRPr sz="20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810550" y="2775"/>
            <a:ext cx="22719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CUARTO </a:t>
            </a: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ENCUENTRO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p22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58" name="Google Shape;15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2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2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22"/>
          <p:cNvSpPr txBox="1"/>
          <p:nvPr/>
        </p:nvSpPr>
        <p:spPr>
          <a:xfrm>
            <a:off x="2638650" y="484850"/>
            <a:ext cx="38667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06D6A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Guía para la redacción</a:t>
            </a:r>
            <a:endParaRPr b="1" sz="2400">
              <a:solidFill>
                <a:srgbClr val="06D6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06D6A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Pizarra</a:t>
            </a:r>
            <a:endParaRPr b="1" sz="2400">
              <a:solidFill>
                <a:srgbClr val="06D6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8">
            <a:alphaModFix/>
          </a:blip>
          <a:srcRect b="2023" l="0" r="872" t="4299"/>
          <a:stretch/>
        </p:blipFill>
        <p:spPr>
          <a:xfrm>
            <a:off x="1372162" y="1472538"/>
            <a:ext cx="6399675" cy="27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1344150" y="1419463"/>
            <a:ext cx="6455700" cy="2870100"/>
          </a:xfrm>
          <a:prstGeom prst="rect">
            <a:avLst/>
          </a:prstGeom>
          <a:noFill/>
          <a:ln cap="flat" cmpd="sng" w="9525">
            <a:solidFill>
              <a:srgbClr val="06D6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23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70" name="Google Shape;170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3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3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23"/>
          <p:cNvSpPr txBox="1"/>
          <p:nvPr>
            <p:ph type="title"/>
          </p:nvPr>
        </p:nvSpPr>
        <p:spPr>
          <a:xfrm>
            <a:off x="691950" y="647700"/>
            <a:ext cx="7760100" cy="14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5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 Redactar</a:t>
            </a:r>
            <a:endParaRPr sz="265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999"/>
              <a:buFont typeface="Arial"/>
              <a:buNone/>
            </a:pPr>
            <a:r>
              <a:rPr i="1" lang="es" sz="1666">
                <a:solidFill>
                  <a:srgbClr val="F4603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“Especialista en generalidades,</a:t>
            </a:r>
            <a:endParaRPr i="1" sz="1666">
              <a:solidFill>
                <a:srgbClr val="F460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999"/>
              <a:buFont typeface="Arial"/>
              <a:buNone/>
            </a:pPr>
            <a:r>
              <a:rPr i="1" lang="es" sz="1666">
                <a:solidFill>
                  <a:srgbClr val="F4603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turista de teorías, creyente de la duda. Extraviado en algún lugar entre la programación, el arte y la filosofía”</a:t>
            </a:r>
            <a:endParaRPr sz="1666">
              <a:solidFill>
                <a:srgbClr val="F46036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716700" y="2181300"/>
            <a:ext cx="7710600" cy="1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AutoNum type="arabicPeriod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Manos al papel y al teclado, seguir los pasos para escribir la trama textual elegida.  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Alternates"/>
              <a:buAutoNum type="arabicPeriod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 partir de la combinación elegida, se conversa sobre las características y consideraciones propias de cada red social y se trabaja en la publicación.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AutoNum type="arabicPeriod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 trabajo será en pareja o grupo hasta 3 personas.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5399250" y="1719225"/>
            <a:ext cx="3211200" cy="30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24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82" name="Google Shape;18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4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4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24"/>
          <p:cNvSpPr txBox="1"/>
          <p:nvPr>
            <p:ph type="title"/>
          </p:nvPr>
        </p:nvSpPr>
        <p:spPr>
          <a:xfrm>
            <a:off x="2577900" y="1374575"/>
            <a:ext cx="39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Compartir y </a:t>
            </a:r>
            <a:r>
              <a:rPr lang="es" sz="24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Reflexionar </a:t>
            </a:r>
            <a:endParaRPr sz="24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644550" y="2082025"/>
            <a:ext cx="7854900" cy="16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oppins Medium"/>
              <a:buChar char="●"/>
            </a:pPr>
            <a:r>
              <a:rPr lang="es" sz="20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Subir las producciones en un muro colaborativo</a:t>
            </a:r>
            <a:endParaRPr sz="20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oppins Medium"/>
              <a:buChar char="●"/>
            </a:pPr>
            <a:r>
              <a:rPr lang="es" sz="20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¿Cómo lo hice? ¿Qué aprendí en esta clase?</a:t>
            </a:r>
            <a:endParaRPr sz="20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oppins Medium"/>
              <a:buChar char="●"/>
            </a:pPr>
            <a:r>
              <a:rPr lang="es" sz="20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¿Hay algo que no me quedó claro? </a:t>
            </a:r>
            <a:endParaRPr sz="20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oppins Medium"/>
              <a:buChar char="●"/>
            </a:pPr>
            <a:r>
              <a:rPr lang="es" sz="20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¿En qué hay que seguir trabajando?</a:t>
            </a:r>
            <a:endParaRPr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25175" y="1776075"/>
            <a:ext cx="8184000" cy="9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44550" y="1074625"/>
            <a:ext cx="170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Objetivos </a:t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44550" y="1782575"/>
            <a:ext cx="78549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Trazar recorridos  entre los diferentes géneros discursivos y las posibilidades multimediales  y redes sociales, a partir de una narrativa propia y original.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Reflexionar,  sobre las producciones individuales y grupales, las posibilidades que se generan entre los textos, la convergencia  multimedia y las redes sociales.</a:t>
            </a:r>
            <a:endParaRPr sz="18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" name="Google Shape;70;p14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644550" y="789400"/>
            <a:ext cx="423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Hoja de Ruta del Taller</a:t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44550" y="1257800"/>
            <a:ext cx="7854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Char char="●"/>
            </a:pPr>
            <a:r>
              <a:rPr lang="es" sz="18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Presentación del encuentro.</a:t>
            </a:r>
            <a:endParaRPr sz="18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 sz="18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 facilita una  </a:t>
            </a:r>
            <a:r>
              <a:rPr b="1" lang="es" sz="1800">
                <a:solidFill>
                  <a:srgbClr val="0097A7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Guía para la redacción</a:t>
            </a:r>
            <a:r>
              <a:rPr b="1" lang="es" sz="1800">
                <a:solidFill>
                  <a:srgbClr val="0097A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1" sz="1800">
              <a:solidFill>
                <a:srgbClr val="0097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1800"/>
              <a:buFont typeface="Poppins"/>
              <a:buChar char="●"/>
            </a:pPr>
            <a:r>
              <a:rPr b="1" lang="es" sz="1800">
                <a:solidFill>
                  <a:srgbClr val="0097A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s" sz="1800">
                <a:solidFill>
                  <a:srgbClr val="0097A7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IA Gemini</a:t>
            </a:r>
            <a:endParaRPr b="1" sz="1800">
              <a:solidFill>
                <a:srgbClr val="0097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Char char="●"/>
            </a:pPr>
            <a:r>
              <a:rPr lang="es" sz="18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Crucigrama para crear  de manera convergente narrativas transmedia. </a:t>
            </a:r>
            <a:endParaRPr sz="18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Char char="●"/>
            </a:pPr>
            <a:r>
              <a:rPr lang="es" sz="18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Diseñar combinaciones posibles recorriendo todas las columnas. </a:t>
            </a:r>
            <a:endParaRPr sz="18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Char char="●"/>
            </a:pPr>
            <a:r>
              <a:rPr lang="es" sz="18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Producción de narrativas transmedia. </a:t>
            </a:r>
            <a:endParaRPr sz="18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SemiBold"/>
              <a:buChar char="●"/>
            </a:pPr>
            <a:r>
              <a:rPr lang="es" sz="18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Compartir las producciones en un muro colaborativo.</a:t>
            </a:r>
            <a:endParaRPr sz="18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81" name="Google Shape;81;p15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82" name="Google Shape;82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5"/>
            <p:cNvPicPr preferRelativeResize="0"/>
            <p:nvPr/>
          </p:nvPicPr>
          <p:blipFill rotWithShape="1">
            <a:blip r:embed="rId6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5"/>
            <p:cNvPicPr preferRelativeResize="0"/>
            <p:nvPr/>
          </p:nvPicPr>
          <p:blipFill rotWithShape="1">
            <a:blip r:embed="rId7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91" name="Google Shape;91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6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6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16"/>
          <p:cNvSpPr txBox="1"/>
          <p:nvPr>
            <p:ph type="title"/>
          </p:nvPr>
        </p:nvSpPr>
        <p:spPr>
          <a:xfrm>
            <a:off x="922500" y="212576"/>
            <a:ext cx="11481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Ebook</a:t>
            </a:r>
            <a:endParaRPr sz="24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500" y="719875"/>
            <a:ext cx="7299000" cy="360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17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02" name="Google Shape;10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7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7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500" y="844854"/>
            <a:ext cx="7299000" cy="335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>
            <p:ph type="title"/>
          </p:nvPr>
        </p:nvSpPr>
        <p:spPr>
          <a:xfrm>
            <a:off x="922500" y="337554"/>
            <a:ext cx="14667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Fanzine</a:t>
            </a:r>
            <a:endParaRPr sz="24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13" name="Google Shape;11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8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8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552" y="844850"/>
            <a:ext cx="7696896" cy="33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>
            <p:ph type="title"/>
          </p:nvPr>
        </p:nvSpPr>
        <p:spPr>
          <a:xfrm>
            <a:off x="723552" y="337550"/>
            <a:ext cx="17193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Infografía</a:t>
            </a:r>
            <a:endParaRPr sz="24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9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24" name="Google Shape;12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9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9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549" y="725539"/>
            <a:ext cx="7696901" cy="359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>
            <p:ph type="title"/>
          </p:nvPr>
        </p:nvSpPr>
        <p:spPr>
          <a:xfrm>
            <a:off x="723549" y="218239"/>
            <a:ext cx="17193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Podcast</a:t>
            </a:r>
            <a:endParaRPr sz="24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D6A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35" name="Google Shape;13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0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0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20"/>
          <p:cNvSpPr txBox="1"/>
          <p:nvPr>
            <p:ph type="title"/>
          </p:nvPr>
        </p:nvSpPr>
        <p:spPr>
          <a:xfrm>
            <a:off x="644550" y="742350"/>
            <a:ext cx="17217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Actividad</a:t>
            </a:r>
            <a:endParaRPr sz="24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644550" y="1267050"/>
            <a:ext cx="7854900" cy="2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Char char="●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 presenta la tabla de posibilidades y se comparten de forma colectiva los textos de la primera columna (narrativas propuestas).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Char char="●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Elegir un género discursivo, adaptarlo a un formato multimedial entre las opciones posibles. 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Char char="○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Compartirlo en la red social que consideren apropiada.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Char char="●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Por ejemplo, armar una biografía o una autobiografía y luego, presentarla en un video que se difundirá en la red social como Instagram, o bien,  a partir de una poesía, generar un fanzine que, seguidamente, se publique en otra red social.   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Char char="●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El trabajo puede realizarse entre dos estudiantes.</a:t>
            </a:r>
            <a:endParaRPr sz="1600">
              <a:solidFill>
                <a:schemeClr val="dk2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21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1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1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49" name="Google Shape;149;p21"/>
          <p:cNvGraphicFramePr/>
          <p:nvPr/>
        </p:nvGraphicFramePr>
        <p:xfrm>
          <a:off x="512813" y="18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{FD69E981-A41C-428E-81AC-18B48BE14843}</a:tableStyleId>
              </a:tblPr>
              <a:tblGrid>
                <a:gridCol w="2032550"/>
                <a:gridCol w="1901025"/>
                <a:gridCol w="2283775"/>
                <a:gridCol w="1901025"/>
              </a:tblGrid>
              <a:tr h="49167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Entre universos narrativos - IA</a:t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</a:tr>
              <a:tr h="68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Narrativas</a:t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propuestas</a:t>
                      </a:r>
                      <a:endParaRPr i="1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Géneros a </a:t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producir</a:t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Formatos multimediales </a:t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sugeridos</a:t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Redes </a:t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Sociales</a:t>
                      </a:r>
                      <a:endParaRPr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 </a:t>
                      </a:r>
                      <a:r>
                        <a:rPr lang="es" sz="12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</a:t>
                      </a:r>
                      <a:r>
                        <a:rPr b="1" lang="es" sz="1200">
                          <a:solidFill>
                            <a:srgbClr val="06D6A0"/>
                          </a:solidFill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Corazón delator</a:t>
                      </a:r>
                      <a:endParaRPr b="1" sz="1200">
                        <a:solidFill>
                          <a:srgbClr val="06D6A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Cuento 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e-book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Facebook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3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06D6A0"/>
                          </a:solidFill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Rueda Poética</a:t>
                      </a:r>
                      <a:endParaRPr b="1" sz="1100">
                        <a:solidFill>
                          <a:srgbClr val="06D6A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Poesía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fanzine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Whatsapp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4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06D6A0"/>
                          </a:solidFill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Liniers: una vida dibujada</a:t>
                      </a:r>
                      <a:endParaRPr b="1" sz="1100">
                        <a:solidFill>
                          <a:srgbClr val="06D6A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" sz="1100">
                          <a:solidFill>
                            <a:srgbClr val="06D6A0"/>
                          </a:solidFill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Cinco preguntas a Liniers</a:t>
                      </a:r>
                      <a:endParaRPr b="1" sz="1100">
                        <a:solidFill>
                          <a:srgbClr val="06D6A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Reseña Entrevista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Podcast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Instagram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06D6A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</a:t>
                      </a:r>
                      <a:r>
                        <a:rPr b="1" lang="es" sz="1100">
                          <a:solidFill>
                            <a:srgbClr val="06D6A0"/>
                          </a:solidFill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iografía dibujada</a:t>
                      </a:r>
                      <a:r>
                        <a:rPr b="1" lang="es" sz="1100">
                          <a:solidFill>
                            <a:srgbClr val="06D6A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b="1" lang="es" sz="1100">
                          <a:solidFill>
                            <a:srgbClr val="06D6A0"/>
                          </a:solidFill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otra, escrita</a:t>
                      </a:r>
                      <a:r>
                        <a:rPr b="1" lang="es" sz="1100">
                          <a:solidFill>
                            <a:srgbClr val="06D6A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b="1" sz="1100">
                        <a:solidFill>
                          <a:srgbClr val="06D6A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06D6A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06D6A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Enriqueta y Fellini</a:t>
                      </a:r>
                      <a:endParaRPr b="1" sz="1100">
                        <a:solidFill>
                          <a:srgbClr val="06D6A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100">
                          <a:solidFill>
                            <a:srgbClr val="06D6A0"/>
                          </a:solidFill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reseña</a:t>
                      </a:r>
                      <a:endParaRPr b="1" sz="1100">
                        <a:solidFill>
                          <a:srgbClr val="06D6A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Biografía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autobiografía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Infografía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434343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X</a:t>
                      </a:r>
                      <a:endParaRPr>
                        <a:solidFill>
                          <a:srgbClr val="434343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4603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0" name="Google Shape;150;p21"/>
          <p:cNvSpPr/>
          <p:nvPr/>
        </p:nvSpPr>
        <p:spPr>
          <a:xfrm>
            <a:off x="512525" y="183700"/>
            <a:ext cx="1819500" cy="405900"/>
          </a:xfrm>
          <a:prstGeom prst="rect">
            <a:avLst/>
          </a:prstGeom>
          <a:solidFill>
            <a:srgbClr val="F460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562150" y="155175"/>
            <a:ext cx="17421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CRONOGRAMA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